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77" r:id="rId5"/>
    <p:sldId id="269" r:id="rId6"/>
    <p:sldId id="259" r:id="rId7"/>
    <p:sldId id="260" r:id="rId8"/>
    <p:sldId id="273" r:id="rId9"/>
    <p:sldId id="275" r:id="rId10"/>
    <p:sldId id="274" r:id="rId11"/>
    <p:sldId id="266" r:id="rId12"/>
    <p:sldId id="270" r:id="rId13"/>
    <p:sldId id="271" r:id="rId14"/>
    <p:sldId id="272" r:id="rId15"/>
    <p:sldId id="267" r:id="rId16"/>
    <p:sldId id="26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s" initials="K" lastIdx="1" clrIdx="0">
    <p:extLst>
      <p:ext uri="{19B8F6BF-5375-455C-9EA6-DF929625EA0E}">
        <p15:presenceInfo xmlns:p15="http://schemas.microsoft.com/office/powerpoint/2012/main" userId="Klas" providerId="None"/>
      </p:ext>
    </p:extLst>
  </p:cmAuthor>
  <p:cmAuthor id="2" name="Klas Gille" initials="KG" lastIdx="3" clrIdx="1">
    <p:extLst>
      <p:ext uri="{19B8F6BF-5375-455C-9EA6-DF929625EA0E}">
        <p15:presenceInfo xmlns:p15="http://schemas.microsoft.com/office/powerpoint/2012/main" userId="d261efe0f819ac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0-17T21:44:28.097" idx="2">
    <p:pos x="146" y="146"/>
    <p:text>Förslag på agenda. Slides kan absolut plockas bort om det är för mycket. Men nu finns en till alla. Saknas något?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35375-3ABA-4EFA-AAFD-7BC0329F13C3}" type="datetimeFigureOut">
              <a:rPr lang="en-US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3983-DFDB-492F-9824-989EF8429DC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3983-DFDB-492F-9824-989EF8429DC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3983-DFDB-492F-9824-989EF8429DC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3983-DFDB-492F-9824-989EF8429DC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9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92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34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4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20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7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16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02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31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04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6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CA98-14D4-473D-A782-E19B7886A01C}" type="datetimeFigureOut">
              <a:rPr lang="sv-SE" smtClean="0"/>
              <a:t>2017-10-25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24DC-335B-4F72-BBFA-0BF33B3F8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60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dropbox.com/home/Boberg-Dotetorp%20VAF%20Ekonomisk%20F%C3%B6rening/BDVAF%20-%20Projektering/2%20Tidplan?preview=Arbetshandling+VA00+170609_ETAPPER_rev3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3535" y="2525826"/>
            <a:ext cx="3713645" cy="1870913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Välkomna!</a:t>
            </a:r>
            <a:b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Medlemsmöte</a:t>
            </a:r>
            <a:b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 Oktober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1170486"/>
            <a:ext cx="9163184" cy="45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6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9094527" cy="120015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dk1"/>
                </a:solidFill>
              </a:rPr>
              <a:t>Lägenhetsavgifter, Förbrukningsavgifter, Vattenprov</a:t>
            </a:r>
            <a:endParaRPr lang="en-US" sz="4000" dirty="0">
              <a:solidFill>
                <a:schemeClr val="dk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8F196122-7F65-4DCB-A504-4F6964FFAE15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89792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Alla VA-avgifter kommer kommunen fakturera till föreningen, kvartalsvis</a:t>
            </a:r>
          </a:p>
          <a:p>
            <a:r>
              <a:rPr lang="sv-SE" dirty="0"/>
              <a:t>Föreningen kommer således fakturera respektive fastighet</a:t>
            </a:r>
          </a:p>
          <a:p>
            <a:r>
              <a:rPr lang="sv-SE" dirty="0"/>
              <a:t>Första faktureringen kommer ske i samband med fastighetens driftsättning</a:t>
            </a:r>
          </a:p>
          <a:p>
            <a:r>
              <a:rPr lang="sv-SE" dirty="0"/>
              <a:t>Hur fakturering kommer gå till och hur ofta den kommer ske kommer att beslutas av föreningen</a:t>
            </a:r>
          </a:p>
          <a:p>
            <a:endParaRPr lang="sv-SE" dirty="0"/>
          </a:p>
          <a:p>
            <a:r>
              <a:rPr lang="sv-SE" dirty="0"/>
              <a:t>Vattenprov måste tas på befintlig anläggning innan inkoppling på föreningens nät.</a:t>
            </a:r>
          </a:p>
          <a:p>
            <a:r>
              <a:rPr lang="sv-SE" dirty="0"/>
              <a:t>Processen för detta hanteras och bekostas av kommunen.</a:t>
            </a:r>
          </a:p>
        </p:txBody>
      </p:sp>
    </p:spTree>
    <p:extLst>
      <p:ext uri="{BB962C8B-B14F-4D97-AF65-F5344CB8AC3E}">
        <p14:creationId xmlns:p14="http://schemas.microsoft.com/office/powerpoint/2010/main" val="397805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2F0F9BC-5C28-461C-9B23-813D54EA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241" y="397561"/>
            <a:ext cx="8304029" cy="60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C1BA3E3-C34C-43CC-A0E0-0F1B695BA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982" y="393406"/>
            <a:ext cx="8479185" cy="61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406363-5ABA-476D-88C0-348EE2E4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65125"/>
            <a:ext cx="9094527" cy="120015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dk1"/>
                </a:solidFill>
              </a:rPr>
              <a:t>Prognos</a:t>
            </a:r>
            <a:endParaRPr lang="en-US" sz="4000" dirty="0">
              <a:solidFill>
                <a:schemeClr val="dk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519227D-6F11-434F-A1FD-319F6F20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62" y="1658679"/>
            <a:ext cx="8166357" cy="185578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5DEDEBE-7DC7-4AB0-BF72-D80DFC72B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62" y="3899031"/>
            <a:ext cx="8166356" cy="1863831"/>
          </a:xfrm>
          <a:prstGeom prst="rect">
            <a:avLst/>
          </a:prstGeom>
        </p:spPr>
      </p:pic>
      <p:sp>
        <p:nvSpPr>
          <p:cNvPr id="2" name="Pil: vänster 1">
            <a:extLst>
              <a:ext uri="{FF2B5EF4-FFF2-40B4-BE49-F238E27FC236}">
                <a16:creationId xmlns:a16="http://schemas.microsoft.com/office/drawing/2014/main" id="{87D8C5C0-8C65-414E-9FB9-A9DB3A6E9BFF}"/>
              </a:ext>
            </a:extLst>
          </p:cNvPr>
          <p:cNvSpPr/>
          <p:nvPr/>
        </p:nvSpPr>
        <p:spPr>
          <a:xfrm>
            <a:off x="9544493" y="5581816"/>
            <a:ext cx="649079" cy="124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vänster 7">
            <a:extLst>
              <a:ext uri="{FF2B5EF4-FFF2-40B4-BE49-F238E27FC236}">
                <a16:creationId xmlns:a16="http://schemas.microsoft.com/office/drawing/2014/main" id="{96310D18-36FD-4E90-BC5A-86943AF7A7F5}"/>
              </a:ext>
            </a:extLst>
          </p:cNvPr>
          <p:cNvSpPr/>
          <p:nvPr/>
        </p:nvSpPr>
        <p:spPr>
          <a:xfrm>
            <a:off x="9544492" y="3356313"/>
            <a:ext cx="649079" cy="124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lödesschema: Dokument 2">
            <a:extLst>
              <a:ext uri="{FF2B5EF4-FFF2-40B4-BE49-F238E27FC236}">
                <a16:creationId xmlns:a16="http://schemas.microsoft.com/office/drawing/2014/main" id="{68E907A1-0EB1-43E0-83E1-1EB2088C21E7}"/>
              </a:ext>
            </a:extLst>
          </p:cNvPr>
          <p:cNvSpPr/>
          <p:nvPr/>
        </p:nvSpPr>
        <p:spPr>
          <a:xfrm>
            <a:off x="10344647" y="3061253"/>
            <a:ext cx="1184744" cy="80308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Till tomtgräns</a:t>
            </a:r>
          </a:p>
        </p:txBody>
      </p:sp>
      <p:sp>
        <p:nvSpPr>
          <p:cNvPr id="13" name="Flödesschema: Dokument 12">
            <a:extLst>
              <a:ext uri="{FF2B5EF4-FFF2-40B4-BE49-F238E27FC236}">
                <a16:creationId xmlns:a16="http://schemas.microsoft.com/office/drawing/2014/main" id="{5B42E473-5CBF-4D90-8282-7D0F5AF65EC9}"/>
              </a:ext>
            </a:extLst>
          </p:cNvPr>
          <p:cNvSpPr/>
          <p:nvPr/>
        </p:nvSpPr>
        <p:spPr>
          <a:xfrm>
            <a:off x="10344647" y="5242444"/>
            <a:ext cx="1184744" cy="80308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Till tomtgräns</a:t>
            </a:r>
          </a:p>
        </p:txBody>
      </p:sp>
    </p:spTree>
    <p:extLst>
      <p:ext uri="{BB962C8B-B14F-4D97-AF65-F5344CB8AC3E}">
        <p14:creationId xmlns:p14="http://schemas.microsoft.com/office/powerpoint/2010/main" val="340779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406363-5ABA-476D-88C0-348EE2E4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65125"/>
            <a:ext cx="9094527" cy="120015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dk1"/>
                </a:solidFill>
              </a:rPr>
              <a:t>Prognos – kommande anslutningar</a:t>
            </a:r>
            <a:endParaRPr lang="en-US" sz="4000" dirty="0">
              <a:solidFill>
                <a:schemeClr val="dk1"/>
              </a:solidFill>
            </a:endParaRPr>
          </a:p>
        </p:txBody>
      </p:sp>
      <p:sp>
        <p:nvSpPr>
          <p:cNvPr id="2" name="Pil: vänster 1">
            <a:extLst>
              <a:ext uri="{FF2B5EF4-FFF2-40B4-BE49-F238E27FC236}">
                <a16:creationId xmlns:a16="http://schemas.microsoft.com/office/drawing/2014/main" id="{87D8C5C0-8C65-414E-9FB9-A9DB3A6E9BFF}"/>
              </a:ext>
            </a:extLst>
          </p:cNvPr>
          <p:cNvSpPr/>
          <p:nvPr/>
        </p:nvSpPr>
        <p:spPr>
          <a:xfrm>
            <a:off x="9544493" y="5581816"/>
            <a:ext cx="649079" cy="124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vänster 7">
            <a:extLst>
              <a:ext uri="{FF2B5EF4-FFF2-40B4-BE49-F238E27FC236}">
                <a16:creationId xmlns:a16="http://schemas.microsoft.com/office/drawing/2014/main" id="{96310D18-36FD-4E90-BC5A-86943AF7A7F5}"/>
              </a:ext>
            </a:extLst>
          </p:cNvPr>
          <p:cNvSpPr/>
          <p:nvPr/>
        </p:nvSpPr>
        <p:spPr>
          <a:xfrm>
            <a:off x="9544492" y="3356313"/>
            <a:ext cx="649079" cy="124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lödesschema: Dokument 2">
            <a:extLst>
              <a:ext uri="{FF2B5EF4-FFF2-40B4-BE49-F238E27FC236}">
                <a16:creationId xmlns:a16="http://schemas.microsoft.com/office/drawing/2014/main" id="{68E907A1-0EB1-43E0-83E1-1EB2088C21E7}"/>
              </a:ext>
            </a:extLst>
          </p:cNvPr>
          <p:cNvSpPr/>
          <p:nvPr/>
        </p:nvSpPr>
        <p:spPr>
          <a:xfrm>
            <a:off x="10344647" y="3061253"/>
            <a:ext cx="1184744" cy="80308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+30.000kr</a:t>
            </a:r>
          </a:p>
        </p:txBody>
      </p:sp>
      <p:sp>
        <p:nvSpPr>
          <p:cNvPr id="13" name="Flödesschema: Dokument 12">
            <a:extLst>
              <a:ext uri="{FF2B5EF4-FFF2-40B4-BE49-F238E27FC236}">
                <a16:creationId xmlns:a16="http://schemas.microsoft.com/office/drawing/2014/main" id="{5B42E473-5CBF-4D90-8282-7D0F5AF65EC9}"/>
              </a:ext>
            </a:extLst>
          </p:cNvPr>
          <p:cNvSpPr/>
          <p:nvPr/>
        </p:nvSpPr>
        <p:spPr>
          <a:xfrm>
            <a:off x="10344647" y="5242444"/>
            <a:ext cx="1184744" cy="80308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+50.000kr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2992A18-8A70-4F40-A088-7AB720C3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14" y="1712439"/>
            <a:ext cx="8154417" cy="186110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26DFB8D-2CC2-4E27-BDF9-B3D78077B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614" y="3884411"/>
            <a:ext cx="8245384" cy="18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7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2539DED-BA1D-4943-91C2-7297A536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I kassan idag 24/10 2017</a:t>
            </a:r>
          </a:p>
          <a:p>
            <a:pPr lvl="1"/>
            <a:r>
              <a:rPr lang="sv-SE" dirty="0"/>
              <a:t>5 789 980 SEK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Nästa faktura </a:t>
            </a:r>
          </a:p>
          <a:p>
            <a:pPr lvl="1"/>
            <a:r>
              <a:rPr lang="sv-SE" dirty="0"/>
              <a:t>Kommer i januari, att betalas 30 januari</a:t>
            </a:r>
          </a:p>
          <a:p>
            <a:pPr lvl="1"/>
            <a:r>
              <a:rPr lang="sv-SE" dirty="0"/>
              <a:t>22 000 – 25 000 SEK</a:t>
            </a:r>
          </a:p>
          <a:p>
            <a:pPr lvl="1"/>
            <a:endParaRPr lang="sv-SE" dirty="0"/>
          </a:p>
          <a:p>
            <a:r>
              <a:rPr lang="sv-SE" dirty="0"/>
              <a:t>Slutfaktura</a:t>
            </a:r>
          </a:p>
          <a:p>
            <a:pPr marL="457200" lvl="1" indent="0">
              <a:buNone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95288"/>
            <a:ext cx="9029210" cy="1325562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dk1"/>
                </a:solidFill>
              </a:rPr>
              <a:t>Ekonomi och kommande fakturor 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478CE45-CED5-43FD-869D-3C23346B5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0" y="244415"/>
            <a:ext cx="2075498" cy="10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199515"/>
          </a:xfrm>
        </p:spPr>
        <p:txBody>
          <a:bodyPr>
            <a:normAutofit/>
          </a:bodyPr>
          <a:lstStyle/>
          <a:p>
            <a:r>
              <a:rPr lang="sv-SE" dirty="0"/>
              <a:t>Frågor!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</p:spTree>
    <p:extLst>
      <p:ext uri="{BB962C8B-B14F-4D97-AF65-F5344CB8AC3E}">
        <p14:creationId xmlns:p14="http://schemas.microsoft.com/office/powerpoint/2010/main" val="23939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199515"/>
          </a:xfrm>
        </p:spPr>
        <p:txBody>
          <a:bodyPr>
            <a:normAutofit/>
          </a:bodyPr>
          <a:lstStyle/>
          <a:p>
            <a:r>
              <a:rPr lang="sv-SE" dirty="0"/>
              <a:t>Dagordning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CD0E2E2-EE06-4867-ABE8-5E3249C89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49892"/>
              </p:ext>
            </p:extLst>
          </p:nvPr>
        </p:nvGraphicFramePr>
        <p:xfrm>
          <a:off x="1668188" y="1564639"/>
          <a:ext cx="8869714" cy="438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163">
                  <a:extLst>
                    <a:ext uri="{9D8B030D-6E8A-4147-A177-3AD203B41FA5}">
                      <a16:colId xmlns:a16="http://schemas.microsoft.com/office/drawing/2014/main" val="1810393627"/>
                    </a:ext>
                  </a:extLst>
                </a:gridCol>
                <a:gridCol w="7014551">
                  <a:extLst>
                    <a:ext uri="{9D8B030D-6E8A-4147-A177-3AD203B41FA5}">
                      <a16:colId xmlns:a16="http://schemas.microsoft.com/office/drawing/2014/main" val="2748757945"/>
                    </a:ext>
                  </a:extLst>
                </a:gridCol>
              </a:tblGrid>
              <a:tr h="4091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Ämne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56649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18:30-18:40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Välkomna!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15769"/>
                  </a:ext>
                </a:extLst>
              </a:tr>
              <a:tr h="441644">
                <a:tc>
                  <a:txBody>
                    <a:bodyPr/>
                    <a:lstStyle/>
                    <a:p>
                      <a:r>
                        <a:rPr lang="sv-SE" dirty="0"/>
                        <a:t>18:40-19:00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 &amp; Nuläge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18766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19:00-19:20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Tidplan &amp; Preliminär driftsättning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188365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19:20-19:40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Lantmäteriet - övergång från </a:t>
                      </a:r>
                      <a:r>
                        <a:rPr lang="sv-S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Ek.förening</a:t>
                      </a:r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till Samfällighet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6738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19:40-20:20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Entreprenörer, beställning av pumpar och blanketter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43801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20:20-20:40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Kostnadsuppföljning &amp; ekonomisk prognos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400555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20:40-20:50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Ekonomi &amp; kommande fakturor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18139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20:50-21:15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Frågestund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675306"/>
                  </a:ext>
                </a:extLst>
              </a:tr>
              <a:tr h="441238">
                <a:tc>
                  <a:txBody>
                    <a:bodyPr/>
                    <a:lstStyle/>
                    <a:p>
                      <a:r>
                        <a:rPr lang="sv-SE" dirty="0"/>
                        <a:t>21:15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Avslut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93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82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199515"/>
          </a:xfrm>
        </p:spPr>
        <p:txBody>
          <a:bodyPr>
            <a:normAutofit/>
          </a:bodyPr>
          <a:lstStyle/>
          <a:p>
            <a:r>
              <a:rPr lang="sv-SE" dirty="0"/>
              <a:t>Status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731E674B-2A28-4F99-9386-E6DF7BE91055}"/>
              </a:ext>
            </a:extLst>
          </p:cNvPr>
          <p:cNvSpPr txBox="1">
            <a:spLocks/>
          </p:cNvSpPr>
          <p:nvPr/>
        </p:nvSpPr>
        <p:spPr>
          <a:xfrm>
            <a:off x="159702" y="19511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sv-SE" u="sng" dirty="0"/>
              <a:t>Sedan sist – Maj</a:t>
            </a:r>
            <a:endParaRPr lang="en-US" u="sng" dirty="0"/>
          </a:p>
          <a:p>
            <a:r>
              <a:rPr lang="sv-SE" dirty="0"/>
              <a:t>Schaktat</a:t>
            </a:r>
            <a:br>
              <a:rPr lang="sv-SE" dirty="0"/>
            </a:br>
            <a:r>
              <a:rPr lang="sv-SE" dirty="0"/>
              <a:t>~9.500lpm av ~13.000lpm</a:t>
            </a:r>
            <a:endParaRPr lang="sv-SE" dirty="0">
              <a:hlinkClick r:id="rId4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CC36983-4959-4BA0-A1F7-980D63F47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290460"/>
              </p:ext>
            </p:extLst>
          </p:nvPr>
        </p:nvGraphicFramePr>
        <p:xfrm>
          <a:off x="4563676" y="250825"/>
          <a:ext cx="9425456" cy="806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5" imgW="9777600" imgH="8406000" progId="">
                  <p:embed/>
                </p:oleObj>
              </mc:Choice>
              <mc:Fallback>
                <p:oleObj r:id="rId5" imgW="9777600" imgH="840600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94293C-0A44-40C2-9D2D-4C8403226B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3676" y="250825"/>
                        <a:ext cx="9425456" cy="8060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49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199515"/>
          </a:xfrm>
        </p:spPr>
        <p:txBody>
          <a:bodyPr>
            <a:normAutofit/>
          </a:bodyPr>
          <a:lstStyle/>
          <a:p>
            <a:r>
              <a:rPr lang="sv-SE" dirty="0"/>
              <a:t>Status &amp; Nuläge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731E674B-2A28-4F99-9386-E6DF7BE91055}"/>
              </a:ext>
            </a:extLst>
          </p:cNvPr>
          <p:cNvSpPr txBox="1">
            <a:spLocks/>
          </p:cNvSpPr>
          <p:nvPr/>
        </p:nvSpPr>
        <p:spPr>
          <a:xfrm>
            <a:off x="837855" y="18205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sv-SE" u="sng" dirty="0"/>
              <a:t>Sedan sist – Maj</a:t>
            </a:r>
            <a:endParaRPr lang="en-US" u="sng" dirty="0"/>
          </a:p>
          <a:p>
            <a:r>
              <a:rPr lang="sv-SE" dirty="0"/>
              <a:t>Teknikhuset är påbörjat</a:t>
            </a:r>
          </a:p>
          <a:p>
            <a:r>
              <a:rPr lang="sv-SE" dirty="0"/>
              <a:t>Quattro-stationer är på plats</a:t>
            </a:r>
          </a:p>
          <a:p>
            <a:r>
              <a:rPr lang="sv-SE" dirty="0"/>
              <a:t>Transtema har börjat blåsa fiber mellan skåp</a:t>
            </a:r>
          </a:p>
          <a:p>
            <a:r>
              <a:rPr lang="sv-SE" dirty="0"/>
              <a:t>Provtryckning Etapp 1 godkänd, klorering skall utföras  - </a:t>
            </a:r>
            <a:r>
              <a:rPr lang="sv-SE" dirty="0" err="1"/>
              <a:t>Vabon</a:t>
            </a:r>
          </a:p>
          <a:p>
            <a:r>
              <a:rPr lang="sv-SE" dirty="0"/>
              <a:t>Dispens inskickad till Miljö &amp; Hälsa – ärende 2017/2356</a:t>
            </a:r>
          </a:p>
          <a:p>
            <a:r>
              <a:rPr lang="sv-SE" dirty="0"/>
              <a:t>TA-ledning KBA-kommun, se karta.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48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pic>
        <p:nvPicPr>
          <p:cNvPr id="7" name="Picture 7" descr="Karta_ansl..JPG">
            <a:extLst>
              <a:ext uri="{FF2B5EF4-FFF2-40B4-BE49-F238E27FC236}">
                <a16:creationId xmlns:a16="http://schemas.microsoft.com/office/drawing/2014/main" id="{E973F706-53B1-4C67-9C8B-8B8D10F5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183" y="504825"/>
            <a:ext cx="6824777" cy="60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19951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dk1"/>
                </a:solidFill>
              </a:rPr>
              <a:t>Tidplan &amp; Preliminär driftsättning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942D3D-10F3-4E37-81BC-61165DCB2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27784"/>
              </p:ext>
            </p:extLst>
          </p:nvPr>
        </p:nvGraphicFramePr>
        <p:xfrm>
          <a:off x="2039773" y="1413350"/>
          <a:ext cx="10677525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11352240" imgH="7174440" progId="">
                  <p:embed/>
                </p:oleObj>
              </mc:Choice>
              <mc:Fallback>
                <p:oleObj r:id="rId4" imgW="11352240" imgH="717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9773" y="1413350"/>
                        <a:ext cx="10677525" cy="671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83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19951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dk1"/>
                </a:solidFill>
              </a:rPr>
              <a:t>Lantmäteriet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7D13A1D5-E895-4FAF-B060-DED7B4ED3FA0}"/>
              </a:ext>
            </a:extLst>
          </p:cNvPr>
          <p:cNvSpPr txBox="1">
            <a:spLocks/>
          </p:cNvSpPr>
          <p:nvPr/>
        </p:nvSpPr>
        <p:spPr>
          <a:xfrm>
            <a:off x="838200" y="3230088"/>
            <a:ext cx="10515600" cy="3283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Lantmäteriet kräver ett sammanträde med samtliga medlemmar</a:t>
            </a:r>
          </a:p>
          <a:p>
            <a:r>
              <a:rPr lang="sv-SE" dirty="0"/>
              <a:t>Föreslagna datum måndag, tisdag eller onsdag, v 49 eller 50</a:t>
            </a:r>
          </a:p>
        </p:txBody>
      </p:sp>
    </p:spTree>
    <p:extLst>
      <p:ext uri="{BB962C8B-B14F-4D97-AF65-F5344CB8AC3E}">
        <p14:creationId xmlns:p14="http://schemas.microsoft.com/office/powerpoint/2010/main" val="395733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9094527" cy="120015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dk1"/>
                </a:solidFill>
              </a:rPr>
              <a:t>Entreprenörer för grävning på tomt</a:t>
            </a:r>
            <a:endParaRPr lang="en-US" sz="4000" dirty="0">
              <a:solidFill>
                <a:schemeClr val="dk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8F196122-7F65-4DCB-A504-4F6964FFAE15}"/>
              </a:ext>
            </a:extLst>
          </p:cNvPr>
          <p:cNvSpPr txBox="1">
            <a:spLocks/>
          </p:cNvSpPr>
          <p:nvPr/>
        </p:nvSpPr>
        <p:spPr>
          <a:xfrm>
            <a:off x="838200" y="1565274"/>
            <a:ext cx="10515600" cy="649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Listan finns under ”Driftsättning” på hemsidan, www.bdvaf.nu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19A97-505F-4826-95CD-A9A4A2A3C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319" y="2491165"/>
            <a:ext cx="80581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65125"/>
            <a:ext cx="9094527" cy="120015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dk1"/>
                </a:solidFill>
              </a:rPr>
              <a:t>Dokument och blanketter</a:t>
            </a:r>
            <a:endParaRPr lang="en-US" sz="4000" dirty="0">
              <a:solidFill>
                <a:schemeClr val="dk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" y="250825"/>
            <a:ext cx="2075498" cy="1037749"/>
          </a:xfrm>
        </p:spPr>
      </p:pic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8F196122-7F65-4DCB-A504-4F6964FFAE15}"/>
              </a:ext>
            </a:extLst>
          </p:cNvPr>
          <p:cNvSpPr txBox="1">
            <a:spLocks/>
          </p:cNvSpPr>
          <p:nvPr/>
        </p:nvSpPr>
        <p:spPr>
          <a:xfrm>
            <a:off x="838200" y="1565274"/>
            <a:ext cx="10515600" cy="4948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Samtliga dokument finns under ”Driftsättning” på hemsidan</a:t>
            </a:r>
          </a:p>
          <a:p>
            <a:r>
              <a:rPr lang="sv-SE" dirty="0"/>
              <a:t>Dokument för fastighetsägare – underlätta och säkerställa korrekt installation</a:t>
            </a:r>
          </a:p>
          <a:p>
            <a:pPr lvl="1"/>
            <a:r>
              <a:rPr lang="sv-SE" dirty="0"/>
              <a:t>”Instruktion för Inkoppling BDVAF” – Undertecknas av medlem</a:t>
            </a:r>
          </a:p>
          <a:p>
            <a:pPr lvl="1"/>
            <a:r>
              <a:rPr lang="sv-SE" dirty="0"/>
              <a:t>”Bestämmelser för Inkoppling BDVAF” </a:t>
            </a:r>
          </a:p>
          <a:p>
            <a:r>
              <a:rPr lang="sv-SE" dirty="0"/>
              <a:t>Egenkontrollblankett från SKT, ifylls före driftsättning</a:t>
            </a:r>
          </a:p>
          <a:p>
            <a:r>
              <a:rPr lang="sv-SE" dirty="0"/>
              <a:t>Beställningsblankett och specifik dokumentation</a:t>
            </a:r>
          </a:p>
          <a:p>
            <a:pPr lvl="1"/>
            <a:r>
              <a:rPr lang="sv-SE" dirty="0"/>
              <a:t>Installation av vattenmätare</a:t>
            </a:r>
          </a:p>
          <a:p>
            <a:pPr lvl="1"/>
            <a:r>
              <a:rPr lang="sv-SE" dirty="0"/>
              <a:t>Monteringsinstruktioner för avloppspump</a:t>
            </a:r>
          </a:p>
          <a:p>
            <a:pPr lvl="1"/>
            <a:r>
              <a:rPr lang="sv-SE" dirty="0"/>
              <a:t>Skarvanvisningar för fiberslang</a:t>
            </a:r>
          </a:p>
          <a:p>
            <a:r>
              <a:rPr lang="sv-SE" dirty="0"/>
              <a:t>Samleverans av pumpar sker när vi har tillräckligt många beställningar</a:t>
            </a:r>
          </a:p>
        </p:txBody>
      </p:sp>
    </p:spTree>
    <p:extLst>
      <p:ext uri="{BB962C8B-B14F-4D97-AF65-F5344CB8AC3E}">
        <p14:creationId xmlns:p14="http://schemas.microsoft.com/office/powerpoint/2010/main" val="417089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297</Words>
  <Application>Microsoft Office PowerPoint</Application>
  <PresentationFormat>Widescreen</PresentationFormat>
  <Paragraphs>83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Välkomna!  Medlemsmöte 25 Oktober 2017</vt:lpstr>
      <vt:lpstr>Dagordning</vt:lpstr>
      <vt:lpstr>Status</vt:lpstr>
      <vt:lpstr>Status &amp; Nuläge</vt:lpstr>
      <vt:lpstr>PowerPoint Presentation</vt:lpstr>
      <vt:lpstr>Tidplan &amp; Preliminär driftsättning </vt:lpstr>
      <vt:lpstr>Lantmäteriet</vt:lpstr>
      <vt:lpstr>Entreprenörer för grävning på tomt</vt:lpstr>
      <vt:lpstr>Dokument och blanketter</vt:lpstr>
      <vt:lpstr>Lägenhetsavgifter, Förbrukningsavgifter, Vattenprov</vt:lpstr>
      <vt:lpstr>PowerPoint Presentation</vt:lpstr>
      <vt:lpstr>PowerPoint Presentation</vt:lpstr>
      <vt:lpstr>Prognos</vt:lpstr>
      <vt:lpstr>Prognos – kommande anslutningar</vt:lpstr>
      <vt:lpstr>Ekonomi och kommande fakturor </vt:lpstr>
      <vt:lpstr>Frågor!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Välkomna! Medlemsmöte Tredje maj 2017</dc:title>
  <dc:creator>Linus Corin</dc:creator>
  <cp:lastModifiedBy>Linus Corin</cp:lastModifiedBy>
  <cp:revision>205</cp:revision>
  <dcterms:created xsi:type="dcterms:W3CDTF">2017-04-28T07:12:45Z</dcterms:created>
  <dcterms:modified xsi:type="dcterms:W3CDTF">2017-10-25T16:13:43Z</dcterms:modified>
</cp:coreProperties>
</file>