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34" r:id="rId2"/>
    <p:sldId id="292" r:id="rId3"/>
    <p:sldId id="371" r:id="rId4"/>
    <p:sldId id="372" r:id="rId5"/>
    <p:sldId id="357" r:id="rId6"/>
    <p:sldId id="351" r:id="rId7"/>
    <p:sldId id="369" r:id="rId8"/>
    <p:sldId id="373" r:id="rId9"/>
    <p:sldId id="364" r:id="rId10"/>
    <p:sldId id="375" r:id="rId11"/>
    <p:sldId id="377" r:id="rId12"/>
    <p:sldId id="374" r:id="rId13"/>
    <p:sldId id="365" r:id="rId14"/>
    <p:sldId id="378" r:id="rId15"/>
    <p:sldId id="376" r:id="rId16"/>
    <p:sldId id="379" r:id="rId17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83984B-76A6-7E47-B7F9-B3CB9FFE0279}">
          <p14:sldIdLst>
            <p14:sldId id="334"/>
            <p14:sldId id="292"/>
            <p14:sldId id="371"/>
            <p14:sldId id="372"/>
            <p14:sldId id="357"/>
            <p14:sldId id="351"/>
            <p14:sldId id="369"/>
            <p14:sldId id="373"/>
            <p14:sldId id="364"/>
            <p14:sldId id="375"/>
            <p14:sldId id="377"/>
            <p14:sldId id="374"/>
            <p14:sldId id="365"/>
            <p14:sldId id="378"/>
            <p14:sldId id="376"/>
            <p14:sldId id="379"/>
          </p14:sldIdLst>
        </p14:section>
        <p14:section name="Untitled Section" id="{3916CC5A-8F30-FB46-B381-796453CB694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272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E30"/>
    <a:srgbClr val="337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8" autoAdjust="0"/>
    <p:restoredTop sz="95597" autoAdjust="0"/>
  </p:normalViewPr>
  <p:slideViewPr>
    <p:cSldViewPr snapToGrid="0">
      <p:cViewPr>
        <p:scale>
          <a:sx n="100" d="100"/>
          <a:sy n="100" d="100"/>
        </p:scale>
        <p:origin x="3456" y="288"/>
      </p:cViewPr>
      <p:guideLst>
        <p:guide orient="horz" pos="1272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470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0BD9F-4017-FA4D-89A4-4CF904EAB336}" type="datetimeFigureOut">
              <a:rPr lang="en-US" smtClean="0"/>
              <a:pPr/>
              <a:t>5/2/2017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507C9-F013-F446-807F-E9D29DA5A4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452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C057A-C25C-49EA-AE08-039966E3513D}" type="datetimeFigureOut">
              <a:rPr lang="sv-SE" smtClean="0"/>
              <a:pPr/>
              <a:t>2017-05-02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832BA-BD3A-4E49-9114-7A3D333D9E3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63453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32BA-BD3A-4E49-9114-7A3D333D9E38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409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38" indent="-185738">
              <a:defRPr/>
            </a:pPr>
            <a:r>
              <a:rPr lang="en-US" dirty="0"/>
              <a:t>	</a:t>
            </a:r>
            <a:r>
              <a:rPr lang="en-US" dirty="0" err="1"/>
              <a:t>Utlopp</a:t>
            </a:r>
            <a:r>
              <a:rPr lang="en-US" dirty="0"/>
              <a:t>, standard R32 </a:t>
            </a:r>
            <a:r>
              <a:rPr lang="en-US" dirty="0" err="1"/>
              <a:t>invändig</a:t>
            </a:r>
            <a:r>
              <a:rPr lang="en-US" dirty="0"/>
              <a:t> </a:t>
            </a:r>
            <a:r>
              <a:rPr lang="en-US" dirty="0" err="1"/>
              <a:t>gänga</a:t>
            </a:r>
            <a:r>
              <a:rPr lang="en-US" dirty="0"/>
              <a:t>.</a:t>
            </a:r>
          </a:p>
          <a:p>
            <a:pPr marL="185738" indent="-185738">
              <a:defRPr/>
            </a:pPr>
            <a:r>
              <a:rPr lang="en-US" dirty="0"/>
              <a:t>•	Tank med </a:t>
            </a:r>
            <a:r>
              <a:rPr lang="en-US" dirty="0" err="1"/>
              <a:t>stor</a:t>
            </a:r>
            <a:r>
              <a:rPr lang="en-US" dirty="0"/>
              <a:t> sump (390 liter) </a:t>
            </a:r>
            <a:r>
              <a:rPr lang="en-US" dirty="0" err="1"/>
              <a:t>tillverkad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</a:t>
            </a:r>
            <a:r>
              <a:rPr lang="en-US" dirty="0" err="1"/>
              <a:t>korrosionsfri</a:t>
            </a:r>
            <a:r>
              <a:rPr lang="en-US" dirty="0"/>
              <a:t>, </a:t>
            </a:r>
            <a:r>
              <a:rPr lang="en-US" dirty="0" err="1"/>
              <a:t>miljövänlig</a:t>
            </a:r>
            <a:r>
              <a:rPr lang="en-US" dirty="0"/>
              <a:t>, </a:t>
            </a:r>
            <a:r>
              <a:rPr lang="en-US" dirty="0" err="1"/>
              <a:t>återvinningsbar</a:t>
            </a:r>
            <a:r>
              <a:rPr lang="en-US" dirty="0"/>
              <a:t> </a:t>
            </a:r>
            <a:r>
              <a:rPr lang="en-US" dirty="0" err="1"/>
              <a:t>Polyeten</a:t>
            </a:r>
            <a:r>
              <a:rPr lang="en-US" dirty="0"/>
              <a:t>.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Tankens</a:t>
            </a:r>
            <a:r>
              <a:rPr lang="en-US" dirty="0"/>
              <a:t> </a:t>
            </a:r>
            <a:r>
              <a:rPr lang="en-US" dirty="0" err="1"/>
              <a:t>övre</a:t>
            </a:r>
            <a:r>
              <a:rPr lang="en-US" dirty="0"/>
              <a:t> del </a:t>
            </a:r>
            <a:r>
              <a:rPr lang="en-US" dirty="0" err="1"/>
              <a:t>har</a:t>
            </a:r>
            <a:r>
              <a:rPr lang="en-US" dirty="0"/>
              <a:t> en diameter </a:t>
            </a:r>
            <a:r>
              <a:rPr lang="en-US" dirty="0" err="1"/>
              <a:t>av</a:t>
            </a:r>
            <a:r>
              <a:rPr lang="en-US" dirty="0"/>
              <a:t> 0,6 m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totalhöjden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2,6 m. Den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både</a:t>
            </a:r>
            <a:r>
              <a:rPr lang="en-US" dirty="0"/>
              <a:t> </a:t>
            </a:r>
            <a:r>
              <a:rPr lang="en-US" dirty="0" err="1"/>
              <a:t>förlängas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förkortas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behov</a:t>
            </a:r>
            <a:r>
              <a:rPr lang="en-US" dirty="0"/>
              <a:t>.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Tankens</a:t>
            </a:r>
            <a:r>
              <a:rPr lang="en-US" dirty="0"/>
              <a:t> </a:t>
            </a:r>
            <a:r>
              <a:rPr lang="en-US" dirty="0" err="1"/>
              <a:t>botten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formad</a:t>
            </a:r>
            <a:r>
              <a:rPr lang="en-US" dirty="0"/>
              <a:t>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den </a:t>
            </a:r>
            <a:r>
              <a:rPr lang="en-US" dirty="0" err="1"/>
              <a:t>tillsammans</a:t>
            </a:r>
            <a:r>
              <a:rPr lang="en-US" dirty="0"/>
              <a:t> med </a:t>
            </a:r>
            <a:r>
              <a:rPr lang="en-US" dirty="0" err="1"/>
              <a:t>pumpen</a:t>
            </a:r>
            <a:r>
              <a:rPr lang="en-US" dirty="0"/>
              <a:t> </a:t>
            </a:r>
            <a:r>
              <a:rPr lang="en-US" dirty="0" err="1"/>
              <a:t>hålls</a:t>
            </a:r>
            <a:r>
              <a:rPr lang="en-US" dirty="0"/>
              <a:t> </a:t>
            </a:r>
            <a:r>
              <a:rPr lang="en-US" dirty="0" err="1"/>
              <a:t>fri</a:t>
            </a:r>
            <a:r>
              <a:rPr lang="en-US" dirty="0"/>
              <a:t> </a:t>
            </a:r>
            <a:r>
              <a:rPr lang="en-US" dirty="0" err="1"/>
              <a:t>från</a:t>
            </a:r>
            <a:r>
              <a:rPr lang="en-US" dirty="0"/>
              <a:t> sediment.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Pumpen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en </a:t>
            </a:r>
            <a:r>
              <a:rPr lang="en-US" dirty="0" err="1"/>
              <a:t>skruvpump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visat</a:t>
            </a:r>
            <a:r>
              <a:rPr lang="en-US" dirty="0"/>
              <a:t> sig </a:t>
            </a:r>
            <a:r>
              <a:rPr lang="en-US" dirty="0" err="1"/>
              <a:t>överlägsen</a:t>
            </a:r>
            <a:r>
              <a:rPr lang="en-US" dirty="0"/>
              <a:t> vid </a:t>
            </a:r>
            <a:r>
              <a:rPr lang="en-US" dirty="0" err="1"/>
              <a:t>sammankoppling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</a:t>
            </a:r>
            <a:r>
              <a:rPr lang="en-US" dirty="0" err="1"/>
              <a:t>flera</a:t>
            </a:r>
            <a:r>
              <a:rPr lang="en-US" dirty="0"/>
              <a:t> </a:t>
            </a:r>
            <a:r>
              <a:rPr lang="en-US" dirty="0" err="1"/>
              <a:t>pumpar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system.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Pumpen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en 230V 1-fas motor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ca</a:t>
            </a:r>
            <a:r>
              <a:rPr lang="en-US" dirty="0"/>
              <a:t> 1kW </a:t>
            </a:r>
            <a:r>
              <a:rPr lang="en-US" dirty="0" err="1"/>
              <a:t>vilket</a:t>
            </a:r>
            <a:r>
              <a:rPr lang="en-US" dirty="0"/>
              <a:t> </a:t>
            </a:r>
            <a:r>
              <a:rPr lang="en-US" dirty="0" err="1"/>
              <a:t>ger</a:t>
            </a:r>
            <a:r>
              <a:rPr lang="en-US" dirty="0"/>
              <a:t> den </a:t>
            </a:r>
            <a:r>
              <a:rPr lang="en-US" dirty="0" err="1"/>
              <a:t>absolut</a:t>
            </a:r>
            <a:r>
              <a:rPr lang="en-US" dirty="0"/>
              <a:t> </a:t>
            </a:r>
            <a:r>
              <a:rPr lang="en-US" dirty="0" err="1"/>
              <a:t>lägsta</a:t>
            </a:r>
            <a:r>
              <a:rPr lang="en-US" dirty="0"/>
              <a:t> </a:t>
            </a:r>
            <a:r>
              <a:rPr lang="en-US" dirty="0" err="1"/>
              <a:t>installationskostnaden</a:t>
            </a:r>
            <a:r>
              <a:rPr lang="en-US" dirty="0"/>
              <a:t> </a:t>
            </a:r>
            <a:r>
              <a:rPr lang="en-US" dirty="0" err="1"/>
              <a:t>samtidigt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den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påverkar</a:t>
            </a:r>
            <a:r>
              <a:rPr lang="en-US" dirty="0"/>
              <a:t> </a:t>
            </a:r>
            <a:r>
              <a:rPr lang="en-US" dirty="0" err="1"/>
              <a:t>elnätet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än</a:t>
            </a:r>
            <a:r>
              <a:rPr lang="en-US" dirty="0"/>
              <a:t> en </a:t>
            </a:r>
            <a:r>
              <a:rPr lang="en-US" dirty="0" err="1"/>
              <a:t>dammsugare</a:t>
            </a:r>
            <a:r>
              <a:rPr lang="en-US" dirty="0"/>
              <a:t>. 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Pumpen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konstruerad</a:t>
            </a:r>
            <a:r>
              <a:rPr lang="en-US" dirty="0"/>
              <a:t>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hydraulik</a:t>
            </a:r>
            <a:r>
              <a:rPr lang="en-US" dirty="0"/>
              <a:t>- resp. </a:t>
            </a:r>
            <a:r>
              <a:rPr lang="en-US" dirty="0" err="1"/>
              <a:t>automatikdelen</a:t>
            </a:r>
            <a:r>
              <a:rPr lang="en-US" dirty="0"/>
              <a:t> </a:t>
            </a:r>
            <a:r>
              <a:rPr lang="en-US" dirty="0" err="1"/>
              <a:t>snabbt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demonteras</a:t>
            </a:r>
            <a:r>
              <a:rPr lang="en-US" dirty="0"/>
              <a:t> vid reparation.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Nivåerna</a:t>
            </a:r>
            <a:r>
              <a:rPr lang="en-US" dirty="0"/>
              <a:t>, start-, </a:t>
            </a:r>
            <a:r>
              <a:rPr lang="en-US" dirty="0" err="1"/>
              <a:t>stopp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alarm, </a:t>
            </a:r>
            <a:r>
              <a:rPr lang="en-US" dirty="0" err="1"/>
              <a:t>känns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med </a:t>
            </a:r>
            <a:r>
              <a:rPr lang="en-US" dirty="0" err="1"/>
              <a:t>hjälp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</a:t>
            </a:r>
            <a:r>
              <a:rPr lang="en-US" dirty="0" err="1"/>
              <a:t>pressostater</a:t>
            </a:r>
            <a:r>
              <a:rPr lang="en-US" dirty="0"/>
              <a:t>, </a:t>
            </a:r>
            <a:r>
              <a:rPr lang="en-US" dirty="0" err="1"/>
              <a:t>dvs</a:t>
            </a:r>
            <a:r>
              <a:rPr lang="en-US" dirty="0"/>
              <a:t>. </a:t>
            </a:r>
            <a:r>
              <a:rPr lang="en-US" dirty="0" err="1"/>
              <a:t>inga</a:t>
            </a:r>
            <a:r>
              <a:rPr lang="en-US" dirty="0"/>
              <a:t> </a:t>
            </a:r>
            <a:r>
              <a:rPr lang="en-US" dirty="0" err="1"/>
              <a:t>krånglande</a:t>
            </a:r>
            <a:r>
              <a:rPr lang="en-US" dirty="0"/>
              <a:t> </a:t>
            </a:r>
            <a:r>
              <a:rPr lang="en-US" dirty="0" err="1"/>
              <a:t>vippor</a:t>
            </a:r>
            <a:r>
              <a:rPr lang="en-US" dirty="0"/>
              <a:t>.</a:t>
            </a:r>
          </a:p>
          <a:p>
            <a:pPr marL="185738" indent="-185738">
              <a:defRPr/>
            </a:pPr>
            <a:r>
              <a:rPr lang="en-US" dirty="0"/>
              <a:t>•	Vid </a:t>
            </a:r>
            <a:r>
              <a:rPr lang="en-US" dirty="0" err="1"/>
              <a:t>alarmnivån</a:t>
            </a:r>
            <a:r>
              <a:rPr lang="en-US" dirty="0"/>
              <a:t> </a:t>
            </a:r>
            <a:r>
              <a:rPr lang="en-US" dirty="0" err="1"/>
              <a:t>ges</a:t>
            </a:r>
            <a:r>
              <a:rPr lang="en-US" dirty="0"/>
              <a:t> en signal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kopplas</a:t>
            </a:r>
            <a:r>
              <a:rPr lang="en-US" dirty="0"/>
              <a:t> till </a:t>
            </a:r>
            <a:r>
              <a:rPr lang="en-US" dirty="0" err="1"/>
              <a:t>valfri</a:t>
            </a:r>
            <a:r>
              <a:rPr lang="en-US" dirty="0"/>
              <a:t> </a:t>
            </a:r>
            <a:r>
              <a:rPr lang="en-US" dirty="0" err="1"/>
              <a:t>indikator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till </a:t>
            </a:r>
            <a:r>
              <a:rPr lang="en-US" dirty="0" err="1"/>
              <a:t>exempel</a:t>
            </a:r>
            <a:r>
              <a:rPr lang="en-US" dirty="0"/>
              <a:t> </a:t>
            </a:r>
            <a:r>
              <a:rPr lang="en-US" dirty="0" err="1"/>
              <a:t>lampa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summer. 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Pumpen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skärande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hög</a:t>
            </a:r>
            <a:r>
              <a:rPr lang="en-US" dirty="0"/>
              <a:t> </a:t>
            </a:r>
            <a:r>
              <a:rPr lang="en-US" dirty="0" err="1"/>
              <a:t>kapacitet</a:t>
            </a:r>
            <a:r>
              <a:rPr lang="en-US" dirty="0"/>
              <a:t> med </a:t>
            </a:r>
            <a:r>
              <a:rPr lang="en-US" dirty="0" err="1"/>
              <a:t>ca</a:t>
            </a:r>
            <a:r>
              <a:rPr lang="en-US" dirty="0"/>
              <a:t> 0,4 l/s vid 56 mvp. </a:t>
            </a:r>
            <a:r>
              <a:rPr lang="en-US" dirty="0" err="1"/>
              <a:t>Verkningsgraden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hög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ökar</a:t>
            </a:r>
            <a:r>
              <a:rPr lang="en-US" dirty="0"/>
              <a:t> </a:t>
            </a:r>
            <a:r>
              <a:rPr lang="en-US" dirty="0" err="1"/>
              <a:t>faktiskt</a:t>
            </a:r>
            <a:r>
              <a:rPr lang="en-US" dirty="0"/>
              <a:t> med </a:t>
            </a:r>
            <a:r>
              <a:rPr lang="en-US" dirty="0" err="1"/>
              <a:t>ökat</a:t>
            </a:r>
            <a:r>
              <a:rPr lang="en-US" dirty="0"/>
              <a:t> </a:t>
            </a:r>
            <a:r>
              <a:rPr lang="en-US" dirty="0" err="1"/>
              <a:t>tryck</a:t>
            </a:r>
            <a:r>
              <a:rPr lang="en-US" dirty="0"/>
              <a:t>!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FE51D42-0376-455F-8C4B-9EB0A2B10D86}" type="slidenum">
              <a:rPr lang="sv-SE" altLang="sv-SE" smtClean="0"/>
              <a:pPr eaLnBrk="1" hangingPunct="1">
                <a:spcBef>
                  <a:spcPct val="0"/>
                </a:spcBef>
              </a:pPr>
              <a:t>10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832825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sv-SE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B784B89-D264-4C92-BB38-2BC393A59A87}" type="slidenum">
              <a:rPr lang="sv-SE" altLang="sv-SE" smtClean="0"/>
              <a:pPr eaLnBrk="1" hangingPunct="1"/>
              <a:t>12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228356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7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01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12C0A7F-335F-48E2-B01E-56FE74993488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06319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342000">
              <a:lnSpc>
                <a:spcPts val="3000"/>
              </a:lnSpc>
              <a:spcBef>
                <a:spcPts val="720"/>
              </a:spcBef>
              <a:spcAft>
                <a:spcPts val="1320"/>
              </a:spcAft>
              <a:defRPr/>
            </a:pPr>
            <a:r>
              <a:rPr lang="sv-SE" dirty="0"/>
              <a:t>VA-lösningar i omvandlingsområden och glesbygd i mer än 35 år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/>
        </p:nvSpPr>
        <p:spPr>
          <a:xfrm>
            <a:off x="455613" y="6343650"/>
            <a:ext cx="3489325" cy="514350"/>
          </a:xfrm>
          <a:prstGeom prst="rect">
            <a:avLst/>
          </a:prstGeom>
        </p:spPr>
        <p:txBody>
          <a:bodyPr anchor="ctr"/>
          <a:lstStyle/>
          <a:p>
            <a:endParaRPr lang="en-US" sz="1000" dirty="0">
              <a:solidFill>
                <a:srgbClr val="A6A6A6"/>
              </a:solidFill>
            </a:endParaRPr>
          </a:p>
          <a:p>
            <a:endParaRPr lang="en-US" sz="1000" dirty="0">
              <a:solidFill>
                <a:srgbClr val="A6A6A6"/>
              </a:solidFill>
            </a:endParaRPr>
          </a:p>
          <a:p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8" name="Rectangle 2"/>
          <p:cNvSpPr/>
          <p:nvPr userDrawn="1"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CECE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4" descr="SKT-Logo-Regula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6383338"/>
            <a:ext cx="617538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>
            <a:spLocks noGrp="1"/>
          </p:cNvSpPr>
          <p:nvPr userDrawn="1"/>
        </p:nvSpPr>
        <p:spPr bwMode="auto">
          <a:xfrm>
            <a:off x="209002" y="6343650"/>
            <a:ext cx="34893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000" dirty="0">
              <a:solidFill>
                <a:srgbClr val="A6A6A6"/>
              </a:solidFill>
            </a:endParaRPr>
          </a:p>
          <a:p>
            <a:endParaRPr lang="en-US" sz="1000" dirty="0">
              <a:solidFill>
                <a:srgbClr val="A6A6A6"/>
              </a:solidFill>
            </a:endParaRPr>
          </a:p>
          <a:p>
            <a:r>
              <a:rPr lang="en-US" sz="1000" dirty="0">
                <a:solidFill>
                  <a:srgbClr val="7F7F7F"/>
                </a:solidFill>
              </a:rPr>
              <a:t>Bild </a:t>
            </a:r>
            <a:fld id="{BC4E5932-15A1-7449-A3CF-C0924B1AE162}" type="slidenum">
              <a:rPr lang="en-US" sz="1000">
                <a:solidFill>
                  <a:srgbClr val="7F7F7F"/>
                </a:solidFill>
              </a:rPr>
              <a:pPr/>
              <a:t>‹#›</a:t>
            </a:fld>
            <a:r>
              <a:rPr lang="en-US" sz="1000" dirty="0">
                <a:solidFill>
                  <a:srgbClr val="A6A6A6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I</a:t>
            </a:r>
            <a:r>
              <a:rPr lang="en-US" sz="1000" dirty="0">
                <a:solidFill>
                  <a:srgbClr val="A6A6A6"/>
                </a:solidFill>
              </a:rPr>
              <a:t> </a:t>
            </a:r>
            <a:r>
              <a:rPr lang="sv-SE" sz="1000" dirty="0">
                <a:solidFill>
                  <a:srgbClr val="7F7F7F"/>
                </a:solidFill>
              </a:rPr>
              <a:t>2017-05-03 Boberg-</a:t>
            </a:r>
            <a:r>
              <a:rPr lang="sv-SE" sz="1000" dirty="0" err="1">
                <a:solidFill>
                  <a:srgbClr val="7F7F7F"/>
                </a:solidFill>
              </a:rPr>
              <a:t>Dotetorp</a:t>
            </a:r>
            <a:r>
              <a:rPr lang="en-US" sz="1000" dirty="0">
                <a:solidFill>
                  <a:srgbClr val="A6A6A6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I</a:t>
            </a:r>
            <a:endParaRPr lang="en-US" sz="1000" dirty="0">
              <a:solidFill>
                <a:srgbClr val="A6A6A6"/>
              </a:solidFill>
            </a:endParaRPr>
          </a:p>
          <a:p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5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8000"/>
          </a:solidFill>
          <a:latin typeface="Helvetica"/>
          <a:ea typeface="+mj-ea"/>
          <a:cs typeface="Helvetica"/>
        </a:defRPr>
      </a:lvl1pPr>
    </p:titleStyle>
    <p:bodyStyle>
      <a:lvl1pPr marL="342900" indent="-342000" algn="l" defTabSz="457200" rtl="0" eaLnBrk="1" latinLnBrk="0" hangingPunct="1">
        <a:lnSpc>
          <a:spcPts val="3200"/>
        </a:lnSpc>
        <a:spcBef>
          <a:spcPts val="720"/>
        </a:spcBef>
        <a:spcAft>
          <a:spcPts val="1320"/>
        </a:spcAft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hyperlink" Target="http://www.google.se/url?sa=i&amp;rct=j&amp;q=&amp;esrc=s&amp;source=images&amp;cd=&amp;cad=rja&amp;uact=8&amp;docid=VgShT6S6cJsiaM&amp;tbnid=6ZtVaKlp6OX8fM:&amp;ved=0CAUQjRw&amp;url=http://lpt.nu/2014/04/&amp;ei=3p5BU4H9MYnc4wT274HoAQ&amp;bvm=bv.64125504,d.bGE&amp;psig=AFQjCNFwADmvc72UJSSUUaQ3fa_lZqvEmw&amp;ust=1396895833898011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LPS5_Grod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2" b="15614"/>
          <a:stretch>
            <a:fillRect/>
          </a:stretch>
        </p:blipFill>
        <p:spPr bwMode="auto">
          <a:xfrm>
            <a:off x="1320800" y="1752600"/>
            <a:ext cx="634047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>
          <a:xfrm>
            <a:off x="457200" y="820738"/>
            <a:ext cx="8229600" cy="995362"/>
          </a:xfrm>
        </p:spPr>
        <p:txBody>
          <a:bodyPr/>
          <a:lstStyle/>
          <a:p>
            <a:pPr algn="ctr"/>
            <a:r>
              <a:rPr lang="en-US" dirty="0" err="1">
                <a:latin typeface="Helvetica" charset="0"/>
              </a:rPr>
              <a:t>Allmän</a:t>
            </a:r>
            <a:r>
              <a:rPr lang="en-US" dirty="0">
                <a:latin typeface="Helvetica" charset="0"/>
              </a:rPr>
              <a:t> information</a:t>
            </a:r>
          </a:p>
        </p:txBody>
      </p:sp>
    </p:spTree>
    <p:extLst>
      <p:ext uri="{BB962C8B-B14F-4D97-AF65-F5344CB8AC3E}">
        <p14:creationId xmlns:p14="http://schemas.microsoft.com/office/powerpoint/2010/main" val="161531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457200" y="871538"/>
            <a:ext cx="8229600" cy="4525962"/>
          </a:xfrm>
        </p:spPr>
        <p:txBody>
          <a:bodyPr>
            <a:normAutofit/>
          </a:bodyPr>
          <a:lstStyle/>
          <a:p>
            <a:pPr marL="900" indent="0">
              <a:lnSpc>
                <a:spcPts val="3000"/>
              </a:lnSpc>
              <a:buFont typeface="Arial" pitchFamily="34" charset="0"/>
              <a:buNone/>
              <a:defRPr/>
            </a:pPr>
            <a:r>
              <a:rPr lang="sv-SE" sz="2800" b="1" dirty="0">
                <a:solidFill>
                  <a:srgbClr val="008000"/>
                </a:solidFill>
              </a:rPr>
              <a:t>LPS 2000EX</a:t>
            </a:r>
            <a:br>
              <a:rPr lang="sv-SE" sz="2800" b="1" dirty="0"/>
            </a:br>
            <a:r>
              <a:rPr lang="sv-SE" sz="2800" dirty="0"/>
              <a:t>Frostskyddsisoleringen allmänt</a:t>
            </a:r>
            <a:endParaRPr lang="en-US" sz="2800" dirty="0"/>
          </a:p>
          <a:p>
            <a:pPr>
              <a:lnSpc>
                <a:spcPts val="3000"/>
              </a:lnSpc>
              <a:defRPr/>
            </a:pPr>
            <a:endParaRPr lang="en-US" b="1" dirty="0"/>
          </a:p>
          <a:p>
            <a:pPr>
              <a:lnSpc>
                <a:spcPts val="3000"/>
              </a:lnSpc>
              <a:defRPr/>
            </a:pPr>
            <a:endParaRPr lang="en-US" b="1" dirty="0"/>
          </a:p>
          <a:p>
            <a:pPr>
              <a:lnSpc>
                <a:spcPts val="3000"/>
              </a:lnSpc>
              <a:defRPr/>
            </a:pPr>
            <a:endParaRPr lang="en-US" dirty="0"/>
          </a:p>
          <a:p>
            <a:pPr>
              <a:lnSpc>
                <a:spcPts val="3000"/>
              </a:lnSpc>
              <a:defRPr/>
            </a:pPr>
            <a:endParaRPr lang="sv-SE" b="1" dirty="0"/>
          </a:p>
        </p:txBody>
      </p:sp>
      <p:pic>
        <p:nvPicPr>
          <p:cNvPr id="23556" name="Picture 2" descr="2000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169863"/>
            <a:ext cx="2713038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53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757" y="908720"/>
            <a:ext cx="3816524" cy="5265577"/>
          </a:xfrm>
        </p:spPr>
      </p:pic>
      <p:sp>
        <p:nvSpPr>
          <p:cNvPr id="17410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>
                <a:latin typeface="Helvetica" pitchFamily="80" charset="0"/>
                <a:cs typeface="Helvetica" pitchFamily="80" charset="0"/>
              </a:rPr>
              <a:t>Skärhjul-pump-utlopp</a:t>
            </a:r>
          </a:p>
        </p:txBody>
      </p:sp>
      <p:sp>
        <p:nvSpPr>
          <p:cNvPr id="17411" name="Platshållare för sidfot 3"/>
          <p:cNvSpPr>
            <a:spLocks noGrp="1"/>
          </p:cNvSpPr>
          <p:nvPr>
            <p:ph type="ftr" sz="quarter" idx="4294967295"/>
          </p:nvPr>
        </p:nvSpPr>
        <p:spPr bwMode="auto">
          <a:xfrm>
            <a:off x="6102292" y="140108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v-SE" altLang="sv-SE" dirty="0"/>
              <a:t>LPS-pumpen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1" y="4611104"/>
            <a:ext cx="1402474" cy="149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ak pil 7"/>
          <p:cNvCxnSpPr>
            <a:stCxn id="17417" idx="2"/>
          </p:cNvCxnSpPr>
          <p:nvPr/>
        </p:nvCxnSpPr>
        <p:spPr>
          <a:xfrm>
            <a:off x="1035721" y="4437063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5" name="textruta 8"/>
          <p:cNvSpPr txBox="1">
            <a:spLocks noChangeArrowheads="1"/>
          </p:cNvSpPr>
          <p:nvPr/>
        </p:nvSpPr>
        <p:spPr bwMode="auto">
          <a:xfrm>
            <a:off x="5812180" y="1505745"/>
            <a:ext cx="16557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v-SE" altLang="sv-SE" sz="1100" dirty="0"/>
              <a:t>Back- och antivakuumventil</a:t>
            </a:r>
          </a:p>
        </p:txBody>
      </p:sp>
      <p:cxnSp>
        <p:nvCxnSpPr>
          <p:cNvPr id="10" name="Rak pil 9"/>
          <p:cNvCxnSpPr/>
          <p:nvPr/>
        </p:nvCxnSpPr>
        <p:spPr>
          <a:xfrm flipH="1">
            <a:off x="4950655" y="1627453"/>
            <a:ext cx="791741" cy="706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7" name="textruta 10"/>
          <p:cNvSpPr txBox="1">
            <a:spLocks noChangeArrowheads="1"/>
          </p:cNvSpPr>
          <p:nvPr/>
        </p:nvSpPr>
        <p:spPr bwMode="auto">
          <a:xfrm>
            <a:off x="19721" y="4005263"/>
            <a:ext cx="203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v-SE" altLang="sv-SE" sz="1100" dirty="0"/>
              <a:t>Stort skärhjul finfördelar partiklar till max ca 4mm storlek</a:t>
            </a:r>
          </a:p>
        </p:txBody>
      </p:sp>
      <p:cxnSp>
        <p:nvCxnSpPr>
          <p:cNvPr id="20" name="Rak pil 19"/>
          <p:cNvCxnSpPr/>
          <p:nvPr/>
        </p:nvCxnSpPr>
        <p:spPr>
          <a:xfrm>
            <a:off x="1187624" y="2924175"/>
            <a:ext cx="1080120" cy="5405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1" name="textruta 20"/>
          <p:cNvSpPr txBox="1">
            <a:spLocks noChangeArrowheads="1"/>
          </p:cNvSpPr>
          <p:nvPr/>
        </p:nvSpPr>
        <p:spPr bwMode="auto">
          <a:xfrm>
            <a:off x="21137" y="2565400"/>
            <a:ext cx="2663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v-SE" altLang="sv-SE" sz="1100"/>
              <a:t>Keramisk tätning utan olja</a:t>
            </a:r>
          </a:p>
        </p:txBody>
      </p:sp>
      <p:cxnSp>
        <p:nvCxnSpPr>
          <p:cNvPr id="25" name="Rak pil 24"/>
          <p:cNvCxnSpPr/>
          <p:nvPr/>
        </p:nvCxnSpPr>
        <p:spPr>
          <a:xfrm>
            <a:off x="1547664" y="1989138"/>
            <a:ext cx="648073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3" name="textruta 25"/>
          <p:cNvSpPr txBox="1">
            <a:spLocks noChangeArrowheads="1"/>
          </p:cNvSpPr>
          <p:nvPr/>
        </p:nvSpPr>
        <p:spPr bwMode="auto">
          <a:xfrm>
            <a:off x="539787" y="1642269"/>
            <a:ext cx="2663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v-SE" altLang="sv-SE" sz="1100" dirty="0"/>
              <a:t>Effektiv motor 1-fas 230V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969" y="2199376"/>
            <a:ext cx="16954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133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>
                <a:latin typeface="Helvetica" pitchFamily="80" charset="0"/>
                <a:cs typeface="Helvetica" pitchFamily="80" charset="0"/>
              </a:rPr>
              <a:t>Systemkomponenter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00" indent="0">
              <a:lnSpc>
                <a:spcPts val="3000"/>
              </a:lnSpc>
              <a:buFont typeface="Arial" pitchFamily="34" charset="0"/>
              <a:buNone/>
              <a:defRPr/>
            </a:pPr>
            <a:r>
              <a:rPr lang="sv-SE" dirty="0">
                <a:ea typeface="MS PGothic" pitchFamily="34" charset="-128"/>
              </a:rPr>
              <a:t>LPS Backventil</a:t>
            </a:r>
          </a:p>
          <a:p>
            <a:pPr marL="900" indent="0">
              <a:lnSpc>
                <a:spcPts val="3000"/>
              </a:lnSpc>
              <a:buFont typeface="Arial" pitchFamily="34" charset="0"/>
              <a:buNone/>
              <a:defRPr/>
            </a:pPr>
            <a:endParaRPr lang="sv-SE" dirty="0">
              <a:ea typeface="MS PGothic" pitchFamily="34" charset="-128"/>
            </a:endParaRPr>
          </a:p>
          <a:p>
            <a:pPr marL="900" indent="0">
              <a:lnSpc>
                <a:spcPts val="3000"/>
              </a:lnSpc>
              <a:buFont typeface="Arial" pitchFamily="34" charset="0"/>
              <a:buNone/>
              <a:defRPr/>
            </a:pPr>
            <a:endParaRPr lang="sv-SE" dirty="0">
              <a:ea typeface="MS PGothic" pitchFamily="34" charset="-128"/>
            </a:endParaRPr>
          </a:p>
          <a:p>
            <a:pPr marL="900" indent="0">
              <a:lnSpc>
                <a:spcPts val="3000"/>
              </a:lnSpc>
              <a:buFont typeface="Arial" pitchFamily="34" charset="0"/>
              <a:buNone/>
              <a:defRPr/>
            </a:pPr>
            <a:endParaRPr lang="sv-SE" dirty="0">
              <a:ea typeface="MS PGothic" pitchFamily="34" charset="-128"/>
            </a:endParaRPr>
          </a:p>
          <a:p>
            <a:pPr marL="900" indent="0">
              <a:lnSpc>
                <a:spcPts val="3000"/>
              </a:lnSpc>
              <a:buFont typeface="Arial" pitchFamily="34" charset="0"/>
              <a:buNone/>
              <a:defRPr/>
            </a:pPr>
            <a:r>
              <a:rPr lang="sv-SE" dirty="0">
                <a:ea typeface="MS PGothic" pitchFamily="34" charset="-128"/>
              </a:rPr>
              <a:t>LPS Larmindikator</a:t>
            </a:r>
            <a:endParaRPr lang="en-US" dirty="0">
              <a:ea typeface="MS PGothic" pitchFamily="34" charset="-128"/>
            </a:endParaRPr>
          </a:p>
          <a:p>
            <a:pPr>
              <a:lnSpc>
                <a:spcPts val="3000"/>
              </a:lnSpc>
              <a:defRPr/>
            </a:pPr>
            <a:endParaRPr lang="en-US" dirty="0">
              <a:ea typeface="MS PGothic" pitchFamily="34" charset="-128"/>
            </a:endParaRPr>
          </a:p>
          <a:p>
            <a:pPr>
              <a:lnSpc>
                <a:spcPts val="3000"/>
              </a:lnSpc>
              <a:defRPr/>
            </a:pPr>
            <a:endParaRPr lang="en-US" dirty="0">
              <a:ea typeface="MS PGothic" pitchFamily="34" charset="-128"/>
            </a:endParaRPr>
          </a:p>
          <a:p>
            <a:pPr>
              <a:lnSpc>
                <a:spcPts val="3000"/>
              </a:lnSpc>
              <a:defRPr/>
            </a:pPr>
            <a:endParaRPr lang="sv-SE" dirty="0">
              <a:ea typeface="MS PGothic" pitchFamily="34" charset="-128"/>
            </a:endParaRPr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4294967295"/>
          </p:nvPr>
        </p:nvSpPr>
        <p:spPr>
          <a:xfrm>
            <a:off x="457200" y="6473825"/>
            <a:ext cx="348932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50" dirty="0" err="1"/>
              <a:t>Bild</a:t>
            </a:r>
            <a:r>
              <a:rPr lang="en-US" sz="1050" dirty="0"/>
              <a:t> </a:t>
            </a:r>
            <a:fld id="{9F9F9BA0-48A6-442B-AA0F-B2B22BBA7021}" type="slidenum">
              <a:rPr lang="en-US" sz="1050" smtClean="0"/>
              <a:pPr>
                <a:defRPr/>
              </a:pPr>
              <a:t>12</a:t>
            </a:fld>
            <a:r>
              <a:rPr lang="en-US" sz="1050" dirty="0"/>
              <a:t> </a:t>
            </a:r>
            <a:r>
              <a:rPr lang="en-US" sz="1050" dirty="0">
                <a:solidFill>
                  <a:schemeClr val="bg1"/>
                </a:solidFill>
              </a:rPr>
              <a:t>I</a:t>
            </a:r>
            <a:r>
              <a:rPr lang="en-US" sz="1050" dirty="0"/>
              <a:t>  </a:t>
            </a:r>
            <a:r>
              <a:rPr lang="en-US" sz="1050" dirty="0" err="1"/>
              <a:t>Teknisk</a:t>
            </a:r>
            <a:r>
              <a:rPr lang="en-US" sz="1050" dirty="0"/>
              <a:t> </a:t>
            </a:r>
            <a:r>
              <a:rPr lang="en-US" sz="1050" dirty="0" err="1"/>
              <a:t>Handbok</a:t>
            </a:r>
            <a:r>
              <a:rPr lang="en-US" sz="1050" dirty="0" err="1">
                <a:solidFill>
                  <a:schemeClr val="bg1"/>
                </a:solidFill>
              </a:rPr>
              <a:t>I</a:t>
            </a:r>
            <a:r>
              <a:rPr lang="en-US" sz="1050" dirty="0"/>
              <a:t>  30 </a:t>
            </a:r>
            <a:r>
              <a:rPr lang="en-US" sz="1050" dirty="0" err="1"/>
              <a:t>Oktober</a:t>
            </a:r>
            <a:r>
              <a:rPr lang="en-US" sz="1050" dirty="0"/>
              <a:t> 2014</a:t>
            </a:r>
          </a:p>
          <a:p>
            <a:pPr>
              <a:defRPr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605" name="Picture 2" descr="nyBackventil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37252">
            <a:off x="5698332" y="519906"/>
            <a:ext cx="849312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larmindikato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2794000"/>
            <a:ext cx="22320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101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Installation av LPS-pumpstation</a:t>
            </a:r>
            <a:br>
              <a:rPr lang="sv-SE" dirty="0"/>
            </a:br>
            <a:r>
              <a:rPr lang="sv-SE" dirty="0"/>
              <a:t>”not”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313" y="1376759"/>
            <a:ext cx="3182937" cy="238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1436" y="1342391"/>
            <a:ext cx="3146213" cy="235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3700" y="3830954"/>
            <a:ext cx="31623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3" y="0"/>
            <a:ext cx="4224040" cy="596013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477109" y="475980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http://www.kommunalteknik.se/wp-content/uploads/2014/12/LPS2000E_Monteringsanvisning-villa-och-fritidshus-avloppspumpstation.pdf</a:t>
            </a:r>
          </a:p>
        </p:txBody>
      </p:sp>
    </p:spTree>
    <p:extLst>
      <p:ext uri="{BB962C8B-B14F-4D97-AF65-F5344CB8AC3E}">
        <p14:creationId xmlns:p14="http://schemas.microsoft.com/office/powerpoint/2010/main" val="2039147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4425351" y="49078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http://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73" y="224287"/>
            <a:ext cx="4264278" cy="6023113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97" y="224286"/>
            <a:ext cx="4217132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61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2898475" y="253475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800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sv-SE" dirty="0"/>
              <a:t>Övriga frågor?</a:t>
            </a:r>
          </a:p>
        </p:txBody>
      </p:sp>
    </p:spTree>
    <p:extLst>
      <p:ext uri="{BB962C8B-B14F-4D97-AF65-F5344CB8AC3E}">
        <p14:creationId xmlns:p14="http://schemas.microsoft.com/office/powerpoint/2010/main" val="3241760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Byggnation av tryckavlopp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Installation av pumpstation</a:t>
            </a:r>
          </a:p>
          <a:p>
            <a:r>
              <a:rPr lang="sv-SE" dirty="0"/>
              <a:t>Förläggning av ledningar på tomt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2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331913" y="620713"/>
          <a:ext cx="6846887" cy="522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Visio" r:id="rId3" imgW="4477207" imgH="3414979" progId="Visio.Drawing.6">
                  <p:embed/>
                </p:oleObj>
              </mc:Choice>
              <mc:Fallback>
                <p:oleObj name="Visio" r:id="rId3" imgW="4477207" imgH="3414979" progId="Visio.Drawing.6">
                  <p:embed/>
                  <p:pic>
                    <p:nvPicPr>
                      <p:cNvPr id="604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620713"/>
                        <a:ext cx="6846887" cy="522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8778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71" name="Object 7"/>
          <p:cNvGraphicFramePr>
            <a:graphicFrameLocks noGrp="1" noChangeAspect="1"/>
          </p:cNvGraphicFramePr>
          <p:nvPr>
            <p:ph/>
          </p:nvPr>
        </p:nvGraphicFramePr>
        <p:xfrm>
          <a:off x="457200" y="611188"/>
          <a:ext cx="8229600" cy="517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Visio" r:id="rId3" imgW="4604004" imgH="2897124" progId="Visio.Drawing.6">
                  <p:embed/>
                </p:oleObj>
              </mc:Choice>
              <mc:Fallback>
                <p:oleObj name="Visio" r:id="rId3" imgW="4604004" imgH="2897124" progId="Visio.Drawing.6">
                  <p:embed/>
                  <p:pic>
                    <p:nvPicPr>
                      <p:cNvPr id="624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11188"/>
                        <a:ext cx="8229600" cy="517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4013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sv-SE" dirty="0"/>
              <a:t>LPS-frostskydd, servis på fullt djup</a:t>
            </a:r>
          </a:p>
        </p:txBody>
      </p:sp>
      <p:pic>
        <p:nvPicPr>
          <p:cNvPr id="129026" name="Picture 2" descr="http://www.dinvvsbutik.se/bilder/artiklar/zoom/7037937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350" y="1475711"/>
            <a:ext cx="3032125" cy="1835814"/>
          </a:xfrm>
          <a:prstGeom prst="rect">
            <a:avLst/>
          </a:prstGeom>
          <a:noFill/>
        </p:spPr>
      </p:pic>
      <p:pic>
        <p:nvPicPr>
          <p:cNvPr id="129032" name="Picture 8" descr="http://eshop.dahl.se/wcsstore/ExtendedSitesCatalogAssetStore/images/catalog/item/4302/4302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7325" y="3067051"/>
            <a:ext cx="3175000" cy="3175000"/>
          </a:xfrm>
          <a:prstGeom prst="rect">
            <a:avLst/>
          </a:prstGeom>
          <a:noFill/>
        </p:spPr>
      </p:pic>
      <p:pic>
        <p:nvPicPr>
          <p:cNvPr id="129030" name="Picture 6" descr="http://eshop.dahl.se/wcsstore/ExtendedSitesCatalogAssetStore/images/catalog/item/4303/43031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1" y="2314575"/>
            <a:ext cx="1822450" cy="1822450"/>
          </a:xfrm>
          <a:prstGeom prst="rect">
            <a:avLst/>
          </a:prstGeom>
          <a:noFill/>
        </p:spPr>
      </p:pic>
      <p:pic>
        <p:nvPicPr>
          <p:cNvPr id="129034" name="Picture 10" descr="http://www.belos.se/images/products/42699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60750"/>
            <a:ext cx="2876550" cy="2876550"/>
          </a:xfrm>
          <a:prstGeom prst="rect">
            <a:avLst/>
          </a:prstGeom>
          <a:noFill/>
        </p:spPr>
      </p:pic>
      <p:pic>
        <p:nvPicPr>
          <p:cNvPr id="129036" name="Picture 12" descr="http://www.belos.se/images/categories/garnityrsta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1875" y="4248149"/>
            <a:ext cx="1216025" cy="1216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54" name="Picture 30" descr="http://www.muovitech.se/imagebank/200x200/Pi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0" y="307975"/>
            <a:ext cx="1905000" cy="1905000"/>
          </a:xfrm>
          <a:prstGeom prst="rect">
            <a:avLst/>
          </a:prstGeom>
          <a:noFill/>
        </p:spPr>
      </p:pic>
      <p:pic>
        <p:nvPicPr>
          <p:cNvPr id="52250" name="Picture 26" descr="http://webshop.broereberegening.nl/media/catalog/product/cache/3/image/9df78eab33525d08d6e5fb8d27136e95/p/e/pe_slang_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1700" y="473076"/>
            <a:ext cx="2425700" cy="1542594"/>
          </a:xfrm>
          <a:prstGeom prst="rect">
            <a:avLst/>
          </a:prstGeom>
          <a:noFill/>
        </p:spPr>
      </p:pic>
      <p:pic>
        <p:nvPicPr>
          <p:cNvPr id="52238" name="Picture 14" descr="http://www.akatherm.com/img/catalog/list/mb_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3584575"/>
            <a:ext cx="3657600" cy="1190625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Rördelar</a:t>
            </a:r>
          </a:p>
        </p:txBody>
      </p:sp>
      <p:sp>
        <p:nvSpPr>
          <p:cNvPr id="52226" name="AutoShape 2" descr="data:image/jpeg;base64,/9j/4AAQSkZJRgABAQAAAQABAAD/2wCEAAkGBw8PDQ0NDQ8PDw8NDQ0PDQ0ODBAPDw4PFBUWFhQRFBUYHCggGBwlHBMWITEhJSksLi4uGB8zODMsNygtLisBCgoKDg0OFBAPFSwcHB4sLiwsLCwsKywsLCw3LC4xNywsLCwsLiwsLCssLC0sLCwsLDcsLCwsLCw3LCwsKywsLP/AABEIALcBEwMBIgACEQEDEQH/xAAcAAEBAAEFAQAAAAAAAAAAAAAAAQcCAwQFBgj/xABAEAACAgECAwYDBAYHCQAAAAAAAQIDEQQhBRIxBgdBUWFxEyKRFDKBoSNiscHR8BVCUnKSouEWJCUzU1RjstL/xAAWAQEBAQAAAAAAAAAAAAAAAAAAAQL/xAAaEQEBAQADAQAAAAAAAAAAAAAAEQEhMUES/9oADAMBAAIRAxEAPwDNYAAFAAAAAAAABQAAAAAAUAAAAAAAAAACgCFAAAAAAAAAAAoAgKANshQAAAAAAACgAAAAKAAAAoKBAXAAgKAICgCApAAAAFIUAAAAAAAAAAANsAAAAABQAAAAAAUAAUpt22xhFynKMYrrKUlGK92zwHb7tnFUy0+hs5uaP6bUVt4jH+zCS8X4tdP2B3PaTt/w/Qc0bLJXWw+9Vp0puL8pSbUYv0zn0MfcR78bMtabSVwWdnbZK2WPZcuPqzG3avnc4zisUKMFHl6Rl459fU8+pIQZH1ve9xWxv4dyqXlVp6nj8ZpnU2d5vGv+/t9/h0J/lA8fzmhyLCPUX9vuJWNO7Uzta6c6jheySwjsuHd4PFMv4NrUYVTnYueWIwisysxzJPCXT9p4Js7Hh+mVtVyU6oTrqnYo2WKDtSx8la/rzedorrgQZo7L95moVEldOGrk5p122KNUoR8YSUFh79Ht13ye14Z290dqSvf2aXjKySdX+Pw/FI+eezdM6YXStWFZFRhB9U/GT8tn06nJm6Fqqp6mNltM5KKohdyfO+jXp47fvJ6PqeElJKUWmpJOMk8pp9GmU8Z2M54aq3TxjZCiqmuMKWpclajtFpt4bf6qxs/Y9mXcnaZtAARQAAAAAAAAAAAABtgFAhQAAAAAFAgKAABUBiHvr1dv2vR0qTVUKHdGK2/SuUouT9UkkvLL8zHOq7Q2UwUcQnJ5xzp7JeLx19jOnb/sT/Saqtqu+FfRGUYKazVZFvOJY3jv4rPV7GCu2nZTX6SyuF9Es8ljU62p1yinH5lJe664e/Qo4lPCLNTJW6ux1RecV11fdXt/V+jOy/2fjJKNb01ij0UopTX1TOsq1E44xJrZbdUvTDNyerc3XXa0q52VwnJbNQckm8+G3iFcfV8P08LPhzVfO9uSFzb/ABUZbG7TwaiX9T/PZ/8ARnHivBqdPwyOjp0y02mhpbpTc4RnFYreZ2Sz97O+d2+vUwTVZLH3pf4mErsIcC00VzOCfvKb/Jtm4qqao/Lyw88csU/dI65zk+spP3bNrT6mNdjnKCnhePh7epFdpdRNTjGScHNJx58x2fRmSO7fsjpNT8Z62hWy07qcIzlLlU5c3M3FPEvurGdjHWio+1xVsdQ43Y5XC2WYxS6Ri+qR23DOP8T4VKVkYv4b5VZZCKsqklnCk8Y8X9SzR9D0aeEPurGUk2222l03ZuGMuAd8GltSjrK3VLxsr+aHu4vdfme64L2i0euU/seorudeOeMW1OKfRuLw8epEdmAAAIAKCFAAAACACggA0gFAgKAIUAAAAABAGRkEA1JmPe9+vNWklv8AL9o3j96P/L+Zea8GvX0Mgo8T3sV50dEt/ltluvvRbj95efTp5NgYK1XV7Rl6x/gziTw1hr6ps52qWW+j/WWzOE/d/iijteI9quI6nSrRX6yc6IpLlShGcop5UZTSzJdOvlvk6SvSL+1Y/T4j/cbrfqjXB/ygrcp0qjuoSy11nbNr83g2b1tJY33OYoLH3H+L/wBDiyT3x67AcLT2pbZcJea2O60PG9Zp2pVT544x1zlHQSplhTjHmlJ4eVzLx6rwXgZJ7G93VfEdPdZXqrNNdBx5UoRtpw98Ti2pZ9mvYtR4Xj3E42KNkKo1WzclNxioZfVtJbeK+p3vdBqrY8a4eoSlmyyyEll/NW65uSfpiOfeKObx/uu4rS489C1MYzfLZpG5qSfhKDSlF7eTXqZC7ru7+zRXPiOsjGq10uujSxak6FLHNOcltzYWEl0TfntKMmgEIAAAAAAAAAAAAACAAAAAAAAAACApMAQowAKjyPefH/h8X5Xx/wDWR648x3kwzw2f6ttb/av3gYB1i+ZnBkvU7DWr5mcGSKNtp+n0NcEQ1QCt6TWFs9l123/I41kmmseMkvQ3pHHs8P78P2kRu467e+DL/cXP9HrY+U63026eZhp3ZePTp5/w8TMXcbOL+24WHy0czcst7eXggMsEBABCkAAAAUhQAAAAAAAAIAAAAAAAAUgyBSEcjS5AayZNmUzYnawObzo892/w+Gaj0dT/AM6Ofzs6btvN/wBF6p77KrZeP6SGxRgrWbyf8TgSRz9XLMsrdeGDhTA2zVE0mqIFmsmxesY/vw/ajk+RxNR1XX70fyaINaq3y8dFvjOevXP4GX+4uD/36Xg/gpLlxulu8+PX8jESlmXLHLe2Uk3jy3MudzOsrjOyEpxi5UxUIykoyc1L5kl4t46eS9QMskKQCApAKCACgAAAAAAAAACAAAAAABGAZGyMjYBs0SYkzanJgSbNDRcgqtDR03bSOeGaxf8AiWyeM/NH6Hc32xhCdk3iMIynJ4ziMVlv6IxR2y7yI36PU6fSUtRtrlB23PEsPygun4v8APB6iXzN+u7Xj/eXmcOTfo/yOLVxL4j+Z8stsr+epuzn7BGty9GWDNjn9zcg/wCchXI8P9DjWbKUl5Pf0OQpbdfyNjUbxl6xYHDr1U1XKuuWJWS+bGz26P26HpOHfFsjXTVKlWWTt+e+2NUE4wc3KUpbZfJhep5K2CnPEE9to4WXLHj+J2Oj1VunSVtPPW8uKshKLWU03Caw11foSI+g+7Litr0Okp1c5WW21yujOUuZxhJtwrb8dk8emD25hrsh3l6CLojqKZUfBpjTW4JSSSWN+j6JGTOC9qNDrpSr0mphbOMeeVaUozUc4ziSWVlrdea8xqZfXcghArUCACggAoIMgUEAFBAABABQAAGAAI0aWjWANtxNEoG+AOJKs23FnPwMAdFxWmU6Lq11sqsgs9Myi1+8+d+KcPt08p06iDhOCeU/Feafin5n1FOpNYaPG9rexEdam+ZKWHyy8YlwfNMNNKxOcfB4xlJ5/lmmSths3Je57viPd3rNC5uP6aLxvCDTSWeuep52eVlNbrqvIo6eu6z0/FYOTXdZ4cn1kZJ7tOC6HUaey+zR/aNRppXRm5SlOLk3mH6Jvlk1FrHs8nnu2PCVXqq3p6ppXUV3ShGrHI55wsRyltjbInFT65jz0JWtrMoJZ3UYtvHlls3Z2LxOx0XZzXXY+FpNRP2qePqzuK+7jiLXNdU6o+WVKf0XQivG6arfMZYa/A7bS8T1NTT5lNJYxYlNY9M+7PUcM7HvT2KyM1JrblnCMl6rDR3cuzmhvWLa56Wz/qad4g361vMfpgUYn4rqI/frrVcpPl2be+Mtr+fE9n3F2Wf0zUlunp9T8XO+IcvX/EoHL4x3XauaUtHOrWRUk0ozjRZv5xm+XHtIyP3adiHwyuy7Ucj1WojGMlXvGmpb/DUvFt4bfTZLwyw9zkEBkUEAFBCgAABQQoAAFEAAApABQQAUEAFBABQQAUgAGi2mM1iUVJeTWTz3Fuw+g1OXOmKl/ailk9IAPD8F7uoaK6duk1VtKsSVkF86nFdMqWVn1PYVaSMEkor5UlnCyckgGlREoJ9UaiAddrOC02buKT81szrX2bw/laa/WPRgDreH8JVe7f4R2R2fKCgQhqAGkGrAA0lKAICgCFBAKAQAAAAAAAAAAAAAAAAAAAIUgAoIAKQAAUAAUgAoAAAAAAAAAAAAAAANJSACgAAAAAAAAAAGAAIAAAAAAAAAAKQAUAAVAAAAAAAAAAAAAAAA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411163"/>
            <a:ext cx="1304925" cy="866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2228" name="AutoShape 4" descr="data:image/jpeg;base64,/9j/4AAQSkZJRgABAQAAAQABAAD/2wCEAAkGBw8PDQ0NDQ8PDw8NDQ0PDQ0ODBAPDw4PFBUWFhQRFBUYHCggGBwlHBMWITEhJSksLi4uGB8zODMsNygtLisBCgoKDg0OFBAPFSwcHB4sLiwsLCwsKywsLCw3LC4xNywsLCwsLiwsLCssLC0sLCwsLDcsLCwsLCw3LCwsKywsLP/AABEIALcBEwMBIgACEQEDEQH/xAAcAAEBAAEFAQAAAAAAAAAAAAAAAQcCAwQFBgj/xABAEAACAgECAwYDBAYHCQAAAAAAAQIDEQQhBRIxBgdBUWFxEyKRFDKBoSNiscHR8BVCUnKSouEWJCUzU1RjstL/xAAWAQEBAQAAAAAAAAAAAAAAAAAAAQL/xAAaEQEBAQADAQAAAAAAAAAAAAAAEQEhMUES/9oADAMBAAIRAxEAPwDNYAAFAAAAAAAABQAAAAAAUAAAAAAAAAACgCFAAAAAAAAAAAoAgKANshQAAAAAAACgAAAAKAAAAoKBAXAAgKAICgCApAAAAFIUAAAAAAAAAAANsAAAAABQAAAAAAUAAUpt22xhFynKMYrrKUlGK92zwHb7tnFUy0+hs5uaP6bUVt4jH+zCS8X4tdP2B3PaTt/w/Qc0bLJXWw+9Vp0puL8pSbUYv0zn0MfcR78bMtabSVwWdnbZK2WPZcuPqzG3avnc4zisUKMFHl6Rl459fU8+pIQZH1ve9xWxv4dyqXlVp6nj8ZpnU2d5vGv+/t9/h0J/lA8fzmhyLCPUX9vuJWNO7Uzta6c6jheySwjsuHd4PFMv4NrUYVTnYueWIwisysxzJPCXT9p4Js7Hh+mVtVyU6oTrqnYo2WKDtSx8la/rzedorrgQZo7L95moVEldOGrk5p122KNUoR8YSUFh79Ht13ye14Z290dqSvf2aXjKySdX+Pw/FI+eezdM6YXStWFZFRhB9U/GT8tn06nJm6Fqqp6mNltM5KKohdyfO+jXp47fvJ6PqeElJKUWmpJOMk8pp9GmU8Z2M54aq3TxjZCiqmuMKWpclajtFpt4bf6qxs/Y9mXcnaZtAARQAAAAAAAAAAAABtgFAhQAAAAAFAgKAABUBiHvr1dv2vR0qTVUKHdGK2/SuUouT9UkkvLL8zHOq7Q2UwUcQnJ5xzp7JeLx19jOnb/sT/Saqtqu+FfRGUYKazVZFvOJY3jv4rPV7GCu2nZTX6SyuF9Es8ljU62p1yinH5lJe664e/Qo4lPCLNTJW6ux1RecV11fdXt/V+jOy/2fjJKNb01ij0UopTX1TOsq1E44xJrZbdUvTDNyerc3XXa0q52VwnJbNQckm8+G3iFcfV8P08LPhzVfO9uSFzb/ABUZbG7TwaiX9T/PZ/8ARnHivBqdPwyOjp0y02mhpbpTc4RnFYreZ2Sz97O+d2+vUwTVZLH3pf4mErsIcC00VzOCfvKb/Jtm4qqao/Lyw88csU/dI65zk+spP3bNrT6mNdjnKCnhePh7epFdpdRNTjGScHNJx58x2fRmSO7fsjpNT8Z62hWy07qcIzlLlU5c3M3FPEvurGdjHWio+1xVsdQ43Y5XC2WYxS6Ri+qR23DOP8T4VKVkYv4b5VZZCKsqklnCk8Y8X9SzR9D0aeEPurGUk2222l03ZuGMuAd8GltSjrK3VLxsr+aHu4vdfme64L2i0euU/seorudeOeMW1OKfRuLw8epEdmAAAIAKCFAAAACACggA0gFAgKAIUAAAAABAGRkEA1JmPe9+vNWklv8AL9o3j96P/L+Zea8GvX0Mgo8T3sV50dEt/ltluvvRbj95efTp5NgYK1XV7Rl6x/gziTw1hr6ps52qWW+j/WWzOE/d/iijteI9quI6nSrRX6yc6IpLlShGcop5UZTSzJdOvlvk6SvSL+1Y/T4j/cbrfqjXB/ygrcp0qjuoSy11nbNr83g2b1tJY33OYoLH3H+L/wBDiyT3x67AcLT2pbZcJea2O60PG9Zp2pVT544x1zlHQSplhTjHmlJ4eVzLx6rwXgZJ7G93VfEdPdZXqrNNdBx5UoRtpw98Ti2pZ9mvYtR4Xj3E42KNkKo1WzclNxioZfVtJbeK+p3vdBqrY8a4eoSlmyyyEll/NW65uSfpiOfeKObx/uu4rS489C1MYzfLZpG5qSfhKDSlF7eTXqZC7ru7+zRXPiOsjGq10uujSxak6FLHNOcltzYWEl0TfntKMmgEIAAAAAAAAAAAAACAAAAAAAAAACApMAQowAKjyPefH/h8X5Xx/wDWR648x3kwzw2f6ttb/av3gYB1i+ZnBkvU7DWr5mcGSKNtp+n0NcEQ1QCt6TWFs9l123/I41kmmseMkvQ3pHHs8P78P2kRu467e+DL/cXP9HrY+U63026eZhp3ZePTp5/w8TMXcbOL+24WHy0czcst7eXggMsEBABCkAAAAUhQAAAAAAAAIAAAAAAAAUgyBSEcjS5AayZNmUzYnawObzo892/w+Gaj0dT/AM6Ofzs6btvN/wBF6p77KrZeP6SGxRgrWbyf8TgSRz9XLMsrdeGDhTA2zVE0mqIFmsmxesY/vw/ajk+RxNR1XX70fyaINaq3y8dFvjOevXP4GX+4uD/36Xg/gpLlxulu8+PX8jESlmXLHLe2Uk3jy3MudzOsrjOyEpxi5UxUIykoyc1L5kl4t46eS9QMskKQCApAKCACgAAAAAAAAACAAAAAABGAZGyMjYBs0SYkzanJgSbNDRcgqtDR03bSOeGaxf8AiWyeM/NH6Hc32xhCdk3iMIynJ4ziMVlv6IxR2y7yI36PU6fSUtRtrlB23PEsPygun4v8APB6iXzN+u7Xj/eXmcOTfo/yOLVxL4j+Z8stsr+epuzn7BGty9GWDNjn9zcg/wCchXI8P9DjWbKUl5Pf0OQpbdfyNjUbxl6xYHDr1U1XKuuWJWS+bGz26P26HpOHfFsjXTVKlWWTt+e+2NUE4wc3KUpbZfJhep5K2CnPEE9to4WXLHj+J2Oj1VunSVtPPW8uKshKLWU03Caw11foSI+g+7Litr0Okp1c5WW21yujOUuZxhJtwrb8dk8emD25hrsh3l6CLojqKZUfBpjTW4JSSSWN+j6JGTOC9qNDrpSr0mphbOMeeVaUozUc4ziSWVlrdea8xqZfXcghArUCACggAoIMgUEAFBAABABQAAGAAI0aWjWANtxNEoG+AOJKs23FnPwMAdFxWmU6Lq11sqsgs9Myi1+8+d+KcPt08p06iDhOCeU/Feafin5n1FOpNYaPG9rexEdam+ZKWHyy8YlwfNMNNKxOcfB4xlJ5/lmmSths3Je57viPd3rNC5uP6aLxvCDTSWeuep52eVlNbrqvIo6eu6z0/FYOTXdZ4cn1kZJ7tOC6HUaey+zR/aNRppXRm5SlOLk3mH6Jvlk1FrHs8nnu2PCVXqq3p6ppXUV3ShGrHI55wsRyltjbInFT65jz0JWtrMoJZ3UYtvHlls3Z2LxOx0XZzXXY+FpNRP2qePqzuK+7jiLXNdU6o+WVKf0XQivG6arfMZYa/A7bS8T1NTT5lNJYxYlNY9M+7PUcM7HvT2KyM1JrblnCMl6rDR3cuzmhvWLa56Wz/qad4g361vMfpgUYn4rqI/frrVcpPl2be+Mtr+fE9n3F2Wf0zUlunp9T8XO+IcvX/EoHL4x3XauaUtHOrWRUk0ozjRZv5xm+XHtIyP3adiHwyuy7Ucj1WojGMlXvGmpb/DUvFt4bfTZLwyw9zkEBkUEAFBCgAABQQoAAFEAAApABQQAUEAFBABQQAUgAGi2mM1iUVJeTWTz3Fuw+g1OXOmKl/ailk9IAPD8F7uoaK6duk1VtKsSVkF86nFdMqWVn1PYVaSMEkor5UlnCyckgGlREoJ9UaiAddrOC02buKT81szrX2bw/laa/WPRgDreH8JVe7f4R2R2fKCgQhqAGkGrAA0lKAICgCFBAKAQAAAAAAAAAAAAAAAAAAAIUgAoIAKQAAUAAUgAoAAAAAAAAAAAAAAANJSACgAAAAAAAAAAGAAIAAAAAAAAAAKQAUAAVAAAAAAAAAAAAAAAA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411163"/>
            <a:ext cx="1304925" cy="866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2230" name="AutoShape 6" descr="data:image/jpeg;base64,/9j/4AAQSkZJRgABAQAAAQABAAD/2wCEAAkGBw8PDQ0NDQ8PDw8NDQ0PDQ0ODBAPDw4PFBUWFhQRFBUYHCggGBwlHBMWITEhJSksLi4uGB8zODMsNygtLisBCgoKDg0OFBAPFSwcHB4sLiwsLCwsKywsLCw3LC4xNywsLCwsLiwsLCssLC0sLCwsLDcsLCwsLCw3LCwsKywsLP/AABEIALcBEwMBIgACEQEDEQH/xAAcAAEBAAEFAQAAAAAAAAAAAAAAAQcCAwQFBgj/xABAEAACAgECAwYDBAYHCQAAAAAAAQIDEQQhBRIxBgdBUWFxEyKRFDKBoSNiscHR8BVCUnKSouEWJCUzU1RjstL/xAAWAQEBAQAAAAAAAAAAAAAAAAAAAQL/xAAaEQEBAQADAQAAAAAAAAAAAAAAEQEhMUES/9oADAMBAAIRAxEAPwDNYAAFAAAAAAAABQAAAAAAUAAAAAAAAAACgCFAAAAAAAAAAAoAgKANshQAAAAAAACgAAAAKAAAAoKBAXAAgKAICgCApAAAAFIUAAAAAAAAAAANsAAAAABQAAAAAAUAAUpt22xhFynKMYrrKUlGK92zwHb7tnFUy0+hs5uaP6bUVt4jH+zCS8X4tdP2B3PaTt/w/Qc0bLJXWw+9Vp0puL8pSbUYv0zn0MfcR78bMtabSVwWdnbZK2WPZcuPqzG3avnc4zisUKMFHl6Rl459fU8+pIQZH1ve9xWxv4dyqXlVp6nj8ZpnU2d5vGv+/t9/h0J/lA8fzmhyLCPUX9vuJWNO7Uzta6c6jheySwjsuHd4PFMv4NrUYVTnYueWIwisysxzJPCXT9p4Js7Hh+mVtVyU6oTrqnYo2WKDtSx8la/rzedorrgQZo7L95moVEldOGrk5p122KNUoR8YSUFh79Ht13ye14Z290dqSvf2aXjKySdX+Pw/FI+eezdM6YXStWFZFRhB9U/GT8tn06nJm6Fqqp6mNltM5KKohdyfO+jXp47fvJ6PqeElJKUWmpJOMk8pp9GmU8Z2M54aq3TxjZCiqmuMKWpclajtFpt4bf6qxs/Y9mXcnaZtAARQAAAAAAAAAAAABtgFAhQAAAAAFAgKAABUBiHvr1dv2vR0qTVUKHdGK2/SuUouT9UkkvLL8zHOq7Q2UwUcQnJ5xzp7JeLx19jOnb/sT/Saqtqu+FfRGUYKazVZFvOJY3jv4rPV7GCu2nZTX6SyuF9Es8ljU62p1yinH5lJe664e/Qo4lPCLNTJW6ux1RecV11fdXt/V+jOy/2fjJKNb01ij0UopTX1TOsq1E44xJrZbdUvTDNyerc3XXa0q52VwnJbNQckm8+G3iFcfV8P08LPhzVfO9uSFzb/ABUZbG7TwaiX9T/PZ/8ARnHivBqdPwyOjp0y02mhpbpTc4RnFYreZ2Sz97O+d2+vUwTVZLH3pf4mErsIcC00VzOCfvKb/Jtm4qqao/Lyw88csU/dI65zk+spP3bNrT6mNdjnKCnhePh7epFdpdRNTjGScHNJx58x2fRmSO7fsjpNT8Z62hWy07qcIzlLlU5c3M3FPEvurGdjHWio+1xVsdQ43Y5XC2WYxS6Ri+qR23DOP8T4VKVkYv4b5VZZCKsqklnCk8Y8X9SzR9D0aeEPurGUk2222l03ZuGMuAd8GltSjrK3VLxsr+aHu4vdfme64L2i0euU/seorudeOeMW1OKfRuLw8epEdmAAAIAKCFAAAACACggA0gFAgKAIUAAAAABAGRkEA1JmPe9+vNWklv8AL9o3j96P/L+Zea8GvX0Mgo8T3sV50dEt/ltluvvRbj95efTp5NgYK1XV7Rl6x/gziTw1hr6ps52qWW+j/WWzOE/d/iijteI9quI6nSrRX6yc6IpLlShGcop5UZTSzJdOvlvk6SvSL+1Y/T4j/cbrfqjXB/ygrcp0qjuoSy11nbNr83g2b1tJY33OYoLH3H+L/wBDiyT3x67AcLT2pbZcJea2O60PG9Zp2pVT544x1zlHQSplhTjHmlJ4eVzLx6rwXgZJ7G93VfEdPdZXqrNNdBx5UoRtpw98Ti2pZ9mvYtR4Xj3E42KNkKo1WzclNxioZfVtJbeK+p3vdBqrY8a4eoSlmyyyEll/NW65uSfpiOfeKObx/uu4rS489C1MYzfLZpG5qSfhKDSlF7eTXqZC7ru7+zRXPiOsjGq10uujSxak6FLHNOcltzYWEl0TfntKMmgEIAAAAAAAAAAAAACAAAAAAAAAACApMAQowAKjyPefH/h8X5Xx/wDWR648x3kwzw2f6ttb/av3gYB1i+ZnBkvU7DWr5mcGSKNtp+n0NcEQ1QCt6TWFs9l123/I41kmmseMkvQ3pHHs8P78P2kRu467e+DL/cXP9HrY+U63026eZhp3ZePTp5/w8TMXcbOL+24WHy0czcst7eXggMsEBABCkAAAAUhQAAAAAAAAIAAAAAAAAUgyBSEcjS5AayZNmUzYnawObzo892/w+Gaj0dT/AM6Ofzs6btvN/wBF6p77KrZeP6SGxRgrWbyf8TgSRz9XLMsrdeGDhTA2zVE0mqIFmsmxesY/vw/ajk+RxNR1XX70fyaINaq3y8dFvjOevXP4GX+4uD/36Xg/gpLlxulu8+PX8jESlmXLHLe2Uk3jy3MudzOsrjOyEpxi5UxUIykoyc1L5kl4t46eS9QMskKQCApAKCACgAAAAAAAAACAAAAAABGAZGyMjYBs0SYkzanJgSbNDRcgqtDR03bSOeGaxf8AiWyeM/NH6Hc32xhCdk3iMIynJ4ziMVlv6IxR2y7yI36PU6fSUtRtrlB23PEsPygun4v8APB6iXzN+u7Xj/eXmcOTfo/yOLVxL4j+Z8stsr+epuzn7BGty9GWDNjn9zcg/wCchXI8P9DjWbKUl5Pf0OQpbdfyNjUbxl6xYHDr1U1XKuuWJWS+bGz26P26HpOHfFsjXTVKlWWTt+e+2NUE4wc3KUpbZfJhep5K2CnPEE9to4WXLHj+J2Oj1VunSVtPPW8uKshKLWU03Caw11foSI+g+7Litr0Okp1c5WW21yujOUuZxhJtwrb8dk8emD25hrsh3l6CLojqKZUfBpjTW4JSSSWN+j6JGTOC9qNDrpSr0mphbOMeeVaUozUc4ziSWVlrdea8xqZfXcghArUCACggAoIMgUEAFBAABABQAAGAAI0aWjWANtxNEoG+AOJKs23FnPwMAdFxWmU6Lq11sqsgs9Myi1+8+d+KcPt08p06iDhOCeU/Feafin5n1FOpNYaPG9rexEdam+ZKWHyy8YlwfNMNNKxOcfB4xlJ5/lmmSths3Je57viPd3rNC5uP6aLxvCDTSWeuep52eVlNbrqvIo6eu6z0/FYOTXdZ4cn1kZJ7tOC6HUaey+zR/aNRppXRm5SlOLk3mH6Jvlk1FrHs8nnu2PCVXqq3p6ppXUV3ShGrHI55wsRyltjbInFT65jz0JWtrMoJZ3UYtvHlls3Z2LxOx0XZzXXY+FpNRP2qePqzuK+7jiLXNdU6o+WVKf0XQivG6arfMZYa/A7bS8T1NTT5lNJYxYlNY9M+7PUcM7HvT2KyM1JrblnCMl6rDR3cuzmhvWLa56Wz/qad4g361vMfpgUYn4rqI/frrVcpPl2be+Mtr+fE9n3F2Wf0zUlunp9T8XO+IcvX/EoHL4x3XauaUtHOrWRUk0ozjRZv5xm+XHtIyP3adiHwyuy7Ucj1WojGMlXvGmpb/DUvFt4bfTZLwyw9zkEBkUEAFBCgAABQQoAAFEAAApABQQAUEAFBABQQAUgAGi2mM1iUVJeTWTz3Fuw+g1OXOmKl/ailk9IAPD8F7uoaK6duk1VtKsSVkF86nFdMqWVn1PYVaSMEkor5UlnCyckgGlREoJ9UaiAddrOC02buKT81szrX2bw/laa/WPRgDreH8JVe7f4R2R2fKCgQhqAGkGrAA0lKAICgCFBAKAQAAAAAAAAAAAAAAAAAAAIUgAoIAKQAAUAAUgAoAAAAAAAAAAAAAAANJSACgAAAAAAAAAAGAAIAAAAAAAAAAKQAUAAVAAAAAAAAAAAAAAAA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411163"/>
            <a:ext cx="1304925" cy="866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2232" name="AutoShape 8" descr="data:image/jpeg;base64,/9j/4AAQSkZJRgABAQAAAQABAAD/2wCEAAkGBw8PDQ0NDQ8PDw8NDQ0PDQ0ODBAPDw4PFBUWFhQRFBUYHCggGBwlHBMWITEhJSksLi4uGB8zODMsNygtLisBCgoKDg0OFBAPFSwcHB4sLiwsLCwsKywsLCw3LC4xNywsLCwsLiwsLCssLC0sLCwsLDcsLCwsLCw3LCwsKywsLP/AABEIALcBEwMBIgACEQEDEQH/xAAcAAEBAAEFAQAAAAAAAAAAAAAAAQcCAwQFBgj/xABAEAACAgECAwYDBAYHCQAAAAAAAQIDEQQhBRIxBgdBUWFxEyKRFDKBoSNiscHR8BVCUnKSouEWJCUzU1RjstL/xAAWAQEBAQAAAAAAAAAAAAAAAAAAAQL/xAAaEQEBAQADAQAAAAAAAAAAAAAAEQEhMUES/9oADAMBAAIRAxEAPwDNYAAFAAAAAAAABQAAAAAAUAAAAAAAAAACgCFAAAAAAAAAAAoAgKANshQAAAAAAACgAAAAKAAAAoKBAXAAgKAICgCApAAAAFIUAAAAAAAAAAANsAAAAABQAAAAAAUAAUpt22xhFynKMYrrKUlGK92zwHb7tnFUy0+hs5uaP6bUVt4jH+zCS8X4tdP2B3PaTt/w/Qc0bLJXWw+9Vp0puL8pSbUYv0zn0MfcR78bMtabSVwWdnbZK2WPZcuPqzG3avnc4zisUKMFHl6Rl459fU8+pIQZH1ve9xWxv4dyqXlVp6nj8ZpnU2d5vGv+/t9/h0J/lA8fzmhyLCPUX9vuJWNO7Uzta6c6jheySwjsuHd4PFMv4NrUYVTnYueWIwisysxzJPCXT9p4Js7Hh+mVtVyU6oTrqnYo2WKDtSx8la/rzedorrgQZo7L95moVEldOGrk5p122KNUoR8YSUFh79Ht13ye14Z290dqSvf2aXjKySdX+Pw/FI+eezdM6YXStWFZFRhB9U/GT8tn06nJm6Fqqp6mNltM5KKohdyfO+jXp47fvJ6PqeElJKUWmpJOMk8pp9GmU8Z2M54aq3TxjZCiqmuMKWpclajtFpt4bf6qxs/Y9mXcnaZtAARQAAAAAAAAAAAABtgFAhQAAAAAFAgKAABUBiHvr1dv2vR0qTVUKHdGK2/SuUouT9UkkvLL8zHOq7Q2UwUcQnJ5xzp7JeLx19jOnb/sT/Saqtqu+FfRGUYKazVZFvOJY3jv4rPV7GCu2nZTX6SyuF9Es8ljU62p1yinH5lJe664e/Qo4lPCLNTJW6ux1RecV11fdXt/V+jOy/2fjJKNb01ij0UopTX1TOsq1E44xJrZbdUvTDNyerc3XXa0q52VwnJbNQckm8+G3iFcfV8P08LPhzVfO9uSFzb/ABUZbG7TwaiX9T/PZ/8ARnHivBqdPwyOjp0y02mhpbpTc4RnFYreZ2Sz97O+d2+vUwTVZLH3pf4mErsIcC00VzOCfvKb/Jtm4qqao/Lyw88csU/dI65zk+spP3bNrT6mNdjnKCnhePh7epFdpdRNTjGScHNJx58x2fRmSO7fsjpNT8Z62hWy07qcIzlLlU5c3M3FPEvurGdjHWio+1xVsdQ43Y5XC2WYxS6Ri+qR23DOP8T4VKVkYv4b5VZZCKsqklnCk8Y8X9SzR9D0aeEPurGUk2222l03ZuGMuAd8GltSjrK3VLxsr+aHu4vdfme64L2i0euU/seorudeOeMW1OKfRuLw8epEdmAAAIAKCFAAAACACggA0gFAgKAIUAAAAABAGRkEA1JmPe9+vNWklv8AL9o3j96P/L+Zea8GvX0Mgo8T3sV50dEt/ltluvvRbj95efTp5NgYK1XV7Rl6x/gziTw1hr6ps52qWW+j/WWzOE/d/iijteI9quI6nSrRX6yc6IpLlShGcop5UZTSzJdOvlvk6SvSL+1Y/T4j/cbrfqjXB/ygrcp0qjuoSy11nbNr83g2b1tJY33OYoLH3H+L/wBDiyT3x67AcLT2pbZcJea2O60PG9Zp2pVT544x1zlHQSplhTjHmlJ4eVzLx6rwXgZJ7G93VfEdPdZXqrNNdBx5UoRtpw98Ti2pZ9mvYtR4Xj3E42KNkKo1WzclNxioZfVtJbeK+p3vdBqrY8a4eoSlmyyyEll/NW65uSfpiOfeKObx/uu4rS489C1MYzfLZpG5qSfhKDSlF7eTXqZC7ru7+zRXPiOsjGq10uujSxak6FLHNOcltzYWEl0TfntKMmgEIAAAAAAAAAAAAACAAAAAAAAAACApMAQowAKjyPefH/h8X5Xx/wDWR648x3kwzw2f6ttb/av3gYB1i+ZnBkvU7DWr5mcGSKNtp+n0NcEQ1QCt6TWFs9l123/I41kmmseMkvQ3pHHs8P78P2kRu467e+DL/cXP9HrY+U63026eZhp3ZePTp5/w8TMXcbOL+24WHy0czcst7eXggMsEBABCkAAAAUhQAAAAAAAAIAAAAAAAAUgyBSEcjS5AayZNmUzYnawObzo892/w+Gaj0dT/AM6Ofzs6btvN/wBF6p77KrZeP6SGxRgrWbyf8TgSRz9XLMsrdeGDhTA2zVE0mqIFmsmxesY/vw/ajk+RxNR1XX70fyaINaq3y8dFvjOevXP4GX+4uD/36Xg/gpLlxulu8+PX8jESlmXLHLe2Uk3jy3MudzOsrjOyEpxi5UxUIykoyc1L5kl4t46eS9QMskKQCApAKCACgAAAAAAAAACAAAAAABGAZGyMjYBs0SYkzanJgSbNDRcgqtDR03bSOeGaxf8AiWyeM/NH6Hc32xhCdk3iMIynJ4ziMVlv6IxR2y7yI36PU6fSUtRtrlB23PEsPygun4v8APB6iXzN+u7Xj/eXmcOTfo/yOLVxL4j+Z8stsr+epuzn7BGty9GWDNjn9zcg/wCchXI8P9DjWbKUl5Pf0OQpbdfyNjUbxl6xYHDr1U1XKuuWJWS+bGz26P26HpOHfFsjXTVKlWWTt+e+2NUE4wc3KUpbZfJhep5K2CnPEE9to4WXLHj+J2Oj1VunSVtPPW8uKshKLWU03Caw11foSI+g+7Litr0Okp1c5WW21yujOUuZxhJtwrb8dk8emD25hrsh3l6CLojqKZUfBpjTW4JSSSWN+j6JGTOC9qNDrpSr0mphbOMeeVaUozUc4ziSWVlrdea8xqZfXcghArUCACggAoIMgUEAFBAABABQAAGAAI0aWjWANtxNEoG+AOJKs23FnPwMAdFxWmU6Lq11sqsgs9Myi1+8+d+KcPt08p06iDhOCeU/Feafin5n1FOpNYaPG9rexEdam+ZKWHyy8YlwfNMNNKxOcfB4xlJ5/lmmSths3Je57viPd3rNC5uP6aLxvCDTSWeuep52eVlNbrqvIo6eu6z0/FYOTXdZ4cn1kZJ7tOC6HUaey+zR/aNRppXRm5SlOLk3mH6Jvlk1FrHs8nnu2PCVXqq3p6ppXUV3ShGrHI55wsRyltjbInFT65jz0JWtrMoJZ3UYtvHlls3Z2LxOx0XZzXXY+FpNRP2qePqzuK+7jiLXNdU6o+WVKf0XQivG6arfMZYa/A7bS8T1NTT5lNJYxYlNY9M+7PUcM7HvT2KyM1JrblnCMl6rDR3cuzmhvWLa56Wz/qad4g361vMfpgUYn4rqI/frrVcpPl2be+Mtr+fE9n3F2Wf0zUlunp9T8XO+IcvX/EoHL4x3XauaUtHOrWRUk0ozjRZv5xm+XHtIyP3adiHwyuy7Ucj1WojGMlXvGmpb/DUvFt4bfTZLwyw9zkEBkUEAFBCgAABQQoAAFEAAApABQQAUEAFBABQQAUgAGi2mM1iUVJeTWTz3Fuw+g1OXOmKl/ailk9IAPD8F7uoaK6duk1VtKsSVkF86nFdMqWVn1PYVaSMEkor5UlnCyckgGlREoJ9UaiAddrOC02buKT81szrX2bw/laa/WPRgDreH8JVe7f4R2R2fKCgQhqAGkGrAA0lKAICgCFBAKAQAAAAAAAAAAAAAAAAAAAIUgAoIAKQAAUAAUgAoAAAAAAAAAAAAAAANJSACgAAAAAAAAAAGAAIAAAAAAAAAAKQAUAAVAAAAAAAAAAAAAAAA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411163"/>
            <a:ext cx="1304925" cy="866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52234" name="Picture 10" descr="http://lpt.nu/wp-content/uploads/Svetsmuff-med-skruvfixerin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278" y="3142969"/>
            <a:ext cx="1899115" cy="1266719"/>
          </a:xfrm>
          <a:prstGeom prst="rect">
            <a:avLst/>
          </a:prstGeom>
          <a:noFill/>
        </p:spPr>
      </p:pic>
      <p:pic>
        <p:nvPicPr>
          <p:cNvPr id="52236" name="Picture 12" descr="http://ulefos.se/wp-content/uploads/sites/3/2013/12/1001-800x6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36593" y="3224290"/>
            <a:ext cx="1195347" cy="714220"/>
          </a:xfrm>
          <a:prstGeom prst="rect">
            <a:avLst/>
          </a:prstGeom>
          <a:noFill/>
        </p:spPr>
      </p:pic>
      <p:pic>
        <p:nvPicPr>
          <p:cNvPr id="52240" name="Picture 16" descr="http://ofabskara.se/webb/media/catalog/product/cache/1/image/9df78eab33525d08d6e5fb8d27136e95/1/4/14395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6600" y="4356099"/>
            <a:ext cx="1349375" cy="1349375"/>
          </a:xfrm>
          <a:prstGeom prst="rect">
            <a:avLst/>
          </a:prstGeom>
          <a:noFill/>
        </p:spPr>
      </p:pic>
      <p:pic>
        <p:nvPicPr>
          <p:cNvPr id="52242" name="Picture 18" descr="http://img.directindustry.com/images_di/photo-g/plastic-hydraulic-push-in-fittings-26457-259265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0" y="4597399"/>
            <a:ext cx="1071563" cy="1285875"/>
          </a:xfrm>
          <a:prstGeom prst="rect">
            <a:avLst/>
          </a:prstGeom>
          <a:noFill/>
        </p:spPr>
      </p:pic>
      <p:pic>
        <p:nvPicPr>
          <p:cNvPr id="52244" name="Picture 20" descr="http://www.aquadrip.se/aquadrip/50.0.1.0/745/1/image1_f4f3d7a3c675c52a820ef3d231c61d0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53300" y="3673475"/>
            <a:ext cx="1419225" cy="1419225"/>
          </a:xfrm>
          <a:prstGeom prst="rect">
            <a:avLst/>
          </a:prstGeom>
          <a:noFill/>
        </p:spPr>
      </p:pic>
      <p:pic>
        <p:nvPicPr>
          <p:cNvPr id="52246" name="Picture 22" descr="http://www.aquadrip.se/aquadrip/50.0.1.0/724/1/image1_cd2c346fedc5d11204b0d1ddb0aa42b6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95878" y="2541587"/>
            <a:ext cx="1419225" cy="1419225"/>
          </a:xfrm>
          <a:prstGeom prst="rect">
            <a:avLst/>
          </a:prstGeom>
          <a:noFill/>
        </p:spPr>
      </p:pic>
      <p:pic>
        <p:nvPicPr>
          <p:cNvPr id="52248" name="Picture 24" descr="http://www.vvshandel.se/media/catalog/product/cache/1/small_image/135x/9df78eab33525d08d6e5fb8d27136e95/m/b/mbild_682_2428193_gruppfil.jpg.pagespeed.ce.Ii6u_HEbld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72200" y="4270375"/>
            <a:ext cx="1285875" cy="1285875"/>
          </a:xfrm>
          <a:prstGeom prst="rect">
            <a:avLst/>
          </a:prstGeom>
          <a:noFill/>
        </p:spPr>
      </p:pic>
      <p:sp>
        <p:nvSpPr>
          <p:cNvPr id="45" name="textruta 44"/>
          <p:cNvSpPr txBox="1"/>
          <p:nvPr/>
        </p:nvSpPr>
        <p:spPr>
          <a:xfrm>
            <a:off x="1435100" y="265430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Kopplingar</a:t>
            </a:r>
          </a:p>
        </p:txBody>
      </p:sp>
      <p:sp>
        <p:nvSpPr>
          <p:cNvPr id="46" name="textruta 45"/>
          <p:cNvSpPr txBox="1"/>
          <p:nvPr/>
        </p:nvSpPr>
        <p:spPr>
          <a:xfrm>
            <a:off x="6591300" y="358140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T-Rör</a:t>
            </a:r>
          </a:p>
        </p:txBody>
      </p:sp>
      <p:sp>
        <p:nvSpPr>
          <p:cNvPr id="47" name="textruta 46"/>
          <p:cNvSpPr txBox="1"/>
          <p:nvPr/>
        </p:nvSpPr>
        <p:spPr>
          <a:xfrm>
            <a:off x="3187337" y="2006600"/>
            <a:ext cx="5381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Slangar</a:t>
            </a:r>
          </a:p>
          <a:p>
            <a:r>
              <a:rPr lang="sv-SE" dirty="0"/>
              <a:t>40/35,2mm Brun ”stripe” = avlopp PE80,SDR17,PN8</a:t>
            </a:r>
          </a:p>
          <a:p>
            <a:r>
              <a:rPr lang="sv-SE" dirty="0"/>
              <a:t>32/26,2mm Blå ”stripe” = vatten PE80,SDR11;PN12,5</a:t>
            </a:r>
          </a:p>
        </p:txBody>
      </p:sp>
      <p:cxnSp>
        <p:nvCxnSpPr>
          <p:cNvPr id="57" name="Rak 56"/>
          <p:cNvCxnSpPr/>
          <p:nvPr/>
        </p:nvCxnSpPr>
        <p:spPr>
          <a:xfrm flipH="1">
            <a:off x="6286500" y="4114800"/>
            <a:ext cx="1181100" cy="1511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Rak 59"/>
          <p:cNvCxnSpPr/>
          <p:nvPr/>
        </p:nvCxnSpPr>
        <p:spPr>
          <a:xfrm>
            <a:off x="6248400" y="4064000"/>
            <a:ext cx="1333500" cy="1549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Spolning</a:t>
            </a:r>
          </a:p>
        </p:txBody>
      </p:sp>
      <p:sp>
        <p:nvSpPr>
          <p:cNvPr id="5" name="Rektangel 4"/>
          <p:cNvSpPr/>
          <p:nvPr/>
        </p:nvSpPr>
        <p:spPr>
          <a:xfrm>
            <a:off x="497711" y="1614405"/>
            <a:ext cx="78997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Spolning och desinfektion av vattenledning</a:t>
            </a:r>
          </a:p>
          <a:p>
            <a:endParaRPr lang="sv-SE" dirty="0"/>
          </a:p>
          <a:p>
            <a:r>
              <a:rPr lang="sv-SE" dirty="0"/>
              <a:t>Vattenledning skall efter färdigställande renspolas och desinfekteras enligt VAV 77, tillika uppvisa godkänt vattenprov. Vattenprov skall märkas driftkontroll på följesedel till laboratoriet. Vid förhöjd halt av </a:t>
            </a:r>
            <a:r>
              <a:rPr lang="sv-SE" dirty="0" err="1"/>
              <a:t>heterotrofa</a:t>
            </a:r>
            <a:r>
              <a:rPr lang="sv-SE" dirty="0"/>
              <a:t> bakterier utförs omspolning och ett nytt vattenprov tas ut. Om detta ej räcker utförs även desinfektion. Vid </a:t>
            </a:r>
            <a:r>
              <a:rPr lang="sv-SE" dirty="0" err="1"/>
              <a:t>koliforma</a:t>
            </a:r>
            <a:r>
              <a:rPr lang="sv-SE" dirty="0"/>
              <a:t> och E-</a:t>
            </a:r>
            <a:r>
              <a:rPr lang="sv-SE" dirty="0" err="1"/>
              <a:t>coli</a:t>
            </a:r>
            <a:r>
              <a:rPr lang="sv-SE" dirty="0"/>
              <a:t> utförs desinfektion och ett nytt vattenprov tas ut. </a:t>
            </a:r>
            <a:endParaRPr lang="sv-S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45343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>
                <a:latin typeface="Helvetica" pitchFamily="80" charset="0"/>
                <a:cs typeface="Helvetica" pitchFamily="80" charset="0"/>
              </a:rPr>
              <a:t>LPS-pumpstationer</a:t>
            </a:r>
            <a:endParaRPr lang="en-US" altLang="sv-SE">
              <a:latin typeface="Helvetica" pitchFamily="80" charset="0"/>
              <a:cs typeface="Helvetica" pitchFamily="80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47650" y="1354138"/>
            <a:ext cx="5943600" cy="4525962"/>
          </a:xfrm>
        </p:spPr>
        <p:txBody>
          <a:bodyPr/>
          <a:lstStyle/>
          <a:p>
            <a:pPr eaLnBrk="1" hangingPunct="1"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Underhållsfria- inga vippor/ oljajor</a:t>
            </a:r>
          </a:p>
          <a:p>
            <a:pPr eaLnBrk="1" hangingPunct="1"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Inbyggd start/ stopp/ larm</a:t>
            </a:r>
          </a:p>
          <a:p>
            <a:pPr eaLnBrk="1" hangingPunct="1"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GTMS, 10-15 år</a:t>
            </a:r>
          </a:p>
          <a:p>
            <a:pPr eaLnBrk="1" hangingPunct="1"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Luktfri, mellandäck</a:t>
            </a:r>
          </a:p>
          <a:p>
            <a:pPr eaLnBrk="1" hangingPunct="1"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56mVp + 50%</a:t>
            </a:r>
          </a:p>
          <a:p>
            <a:pPr eaLnBrk="1" hangingPunct="1"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Back och antivakuumventil</a:t>
            </a:r>
          </a:p>
          <a:p>
            <a:pPr eaLnBrk="1" hangingPunct="1"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1-fas motor, 750W</a:t>
            </a:r>
          </a:p>
          <a:p>
            <a:pPr eaLnBrk="1" hangingPunct="1"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Enkel att kapa/ höja</a:t>
            </a:r>
          </a:p>
          <a:p>
            <a:pPr eaLnBrk="1" hangingPunct="1"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endParaRPr lang="en-US" altLang="sv-SE"/>
          </a:p>
        </p:txBody>
      </p:sp>
      <p:pic>
        <p:nvPicPr>
          <p:cNvPr id="11268" name="Bildobjekt 5" descr="Tank o Pumpfunktioner extre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12775"/>
            <a:ext cx="31686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506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Installation av LPS-pumpstation</a:t>
            </a: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3700" y="1047749"/>
            <a:ext cx="5476875" cy="525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2679</TotalTime>
  <Words>195</Words>
  <Application>Microsoft Office PowerPoint</Application>
  <PresentationFormat>Bildspel på skärmen (4:3)</PresentationFormat>
  <Paragraphs>59</Paragraphs>
  <Slides>16</Slides>
  <Notes>3</Notes>
  <HiddenSlides>0</HiddenSlides>
  <MMClips>0</MMClips>
  <ScaleCrop>false</ScaleCrop>
  <HeadingPairs>
    <vt:vector size="8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3" baseType="lpstr">
      <vt:lpstr>MS PGothic</vt:lpstr>
      <vt:lpstr>MS PGothic</vt:lpstr>
      <vt:lpstr>Arial</vt:lpstr>
      <vt:lpstr>Calibri</vt:lpstr>
      <vt:lpstr>Helvetica</vt:lpstr>
      <vt:lpstr>Office Theme</vt:lpstr>
      <vt:lpstr>Visio</vt:lpstr>
      <vt:lpstr>Allmän information</vt:lpstr>
      <vt:lpstr>Byggnation av tryckavlopp</vt:lpstr>
      <vt:lpstr>PowerPoint-presentation</vt:lpstr>
      <vt:lpstr>PowerPoint-presentation</vt:lpstr>
      <vt:lpstr>LPS-frostskydd, servis på fullt djup</vt:lpstr>
      <vt:lpstr>Rördelar</vt:lpstr>
      <vt:lpstr>Spolning</vt:lpstr>
      <vt:lpstr>LPS-pumpstationer</vt:lpstr>
      <vt:lpstr>Installation av LPS-pumpstation</vt:lpstr>
      <vt:lpstr>PowerPoint-presentation</vt:lpstr>
      <vt:lpstr>Skärhjul-pump-utlopp</vt:lpstr>
      <vt:lpstr>Systemkomponenter</vt:lpstr>
      <vt:lpstr>Installation av LPS-pumpstation ”not”</vt:lpstr>
      <vt:lpstr>PowerPoint-presentation</vt:lpstr>
      <vt:lpstr>PowerPoint-presentation</vt:lpstr>
      <vt:lpstr>PowerPoint-presentation</vt:lpstr>
    </vt:vector>
  </TitlesOfParts>
  <Company>Lawson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</dc:creator>
  <cp:lastModifiedBy>Svante Hagman</cp:lastModifiedBy>
  <cp:revision>168</cp:revision>
  <dcterms:created xsi:type="dcterms:W3CDTF">2011-11-02T09:06:44Z</dcterms:created>
  <dcterms:modified xsi:type="dcterms:W3CDTF">2017-05-02T12:55:57Z</dcterms:modified>
</cp:coreProperties>
</file>